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8.xml.rels" ContentType="application/vnd.openxmlformats-package.relationships+xml"/>
  <Override PartName="/ppt/notesSlides/notesSlide2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0.xml" ContentType="application/vnd.openxmlformats-officedocument.presentationml.notesSlide+xml"/>
  <Override PartName="/ppt/media/image9.png" ContentType="image/png"/>
  <Override PartName="/ppt/media/image6.wmf" ContentType="image/x-wmf"/>
  <Override PartName="/ppt/media/image4.wmf" ContentType="image/x-wmf"/>
  <Override PartName="/ppt/media/image2.wmf" ContentType="image/x-wmf"/>
  <Override PartName="/ppt/media/image8.wmf" ContentType="image/x-wmf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5.jpeg" ContentType="image/jpeg"/>
  <Override PartName="/ppt/media/image3.jpeg" ContentType="image/jpeg"/>
  <Override PartName="/ppt/media/image11.png" ContentType="image/png"/>
  <Override PartName="/ppt/media/image16.png" ContentType="image/png"/>
  <Override PartName="/ppt/media/image1.jpeg" ContentType="image/jpeg"/>
  <Override PartName="/ppt/media/image14.png" ContentType="image/png"/>
  <Override PartName="/ppt/media/image7.jpeg" ContentType="image/jpeg"/>
  <Override PartName="/ppt/media/image10.png" ContentType="image/png"/>
  <Override PartName="/ppt/media/image12.png" ContentType="image/png"/>
  <Override PartName="/ppt/media/image13.png" ContentType="image/png"/>
  <Override PartName="/ppt/media/image15.png" ContentType="image/pn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F64A2ED6-278D-411A-9AF4-EF9B98A7DC74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Prerekvizity:</a:t>
            </a:r>
            <a:endParaRPr b="0" lang="en-US" sz="2000" spc="-1" strike="noStrike">
              <a:latin typeface="Arial"/>
            </a:endParaRPr>
          </a:p>
          <a:p>
            <a:pPr marL="171360" indent="-169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latin typeface="Arial"/>
              </a:rPr>
              <a:t>Rozběhnout hello world</a:t>
            </a:r>
            <a:endParaRPr b="0" lang="en-US" sz="2000" spc="-1" strike="noStrike">
              <a:latin typeface="Arial"/>
            </a:endParaRPr>
          </a:p>
          <a:p>
            <a:pPr lvl="1" marL="628560" indent="-169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latin typeface="Arial"/>
              </a:rPr>
              <a:t>Raději mít nejnovější ideu. U starších verzí nemusí být úplná podpora Kotlinu</a:t>
            </a:r>
            <a:endParaRPr b="0" lang="en-US" sz="2000" spc="-1" strike="noStrike">
              <a:latin typeface="Arial"/>
            </a:endParaRPr>
          </a:p>
          <a:p>
            <a:pPr lvl="1" marL="628560" indent="-169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latin typeface="Arial"/>
              </a:rPr>
              <a:t>Pro účely školení použít java jdk. Kotlin SDK se neosvědčil.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Na rozdíl od Javy nemusíme z kolekcí nutně dělat streamy, abychom mohli používat užitečné funkce a existují ve standardní knihovně typicky jako extension funkce:</a:t>
            </a:r>
            <a:endParaRPr b="0" lang="en-US" sz="2000" spc="-1" strike="noStrike">
              <a:latin typeface="Arial"/>
            </a:endParaRPr>
          </a:p>
          <a:p>
            <a:pPr marL="171360" indent="-1692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2000" spc="-1" strike="noStrike">
                <a:latin typeface="Arial"/>
              </a:rPr>
              <a:t>na které jsme zvyklí – filter, map…</a:t>
            </a:r>
            <a:endParaRPr b="0" lang="en-US" sz="2000" spc="-1" strike="noStrike">
              <a:latin typeface="Arial"/>
            </a:endParaRPr>
          </a:p>
          <a:p>
            <a:pPr marL="171360" indent="-1692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2000" spc="-1" strike="noStrike">
                <a:latin typeface="Arial"/>
              </a:rPr>
              <a:t>a spoustu dalších….</a:t>
            </a:r>
            <a:endParaRPr b="0" lang="en-US" sz="2000" spc="-1" strike="noStrike">
              <a:latin typeface="Arial"/>
            </a:endParaRPr>
          </a:p>
          <a:p>
            <a:pPr marL="171360" indent="-1692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2000" spc="-1" strike="noStrike">
                <a:latin typeface="Arial"/>
              </a:rPr>
              <a:t>v rámci příkladů si s nimi nyní důkladněji pohrajeme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Většina metod má variantu *By – kde je možné předat jako parametr Selector (funkce)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Samozřejmně forEach – nevešla se na slide, byla v basic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Různé možnosti vytvoření a inicializace listu – factory metody – globální fuknce – připomenutí z Basic části Factory Method v Kotlinu</a:t>
            </a:r>
            <a:endParaRPr b="0" lang="en-US" sz="2000" spc="-1" strike="noStrike">
              <a:latin typeface="Arial"/>
            </a:endParaRPr>
          </a:p>
          <a:p>
            <a:pPr marL="171360" indent="-1692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2000" spc="-1" strike="noStrike">
                <a:latin typeface="Arial"/>
              </a:rPr>
              <a:t>listOf</a:t>
            </a:r>
            <a:endParaRPr b="0" lang="en-US" sz="2000" spc="-1" strike="noStrike">
              <a:latin typeface="Arial"/>
            </a:endParaRPr>
          </a:p>
          <a:p>
            <a:pPr marL="171360" indent="-1692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2000" spc="-1" strike="noStrike">
                <a:latin typeface="Arial"/>
              </a:rPr>
              <a:t>List(size, initFun) – globální funkce – není to konstruktor List je interface!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171360" indent="-1692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2000" spc="-1" strike="noStrike">
                <a:latin typeface="Arial"/>
              </a:rPr>
              <a:t>Uporzornit na to, že immutabilita je pouze na úrovni rozhranní, v runtime lze obejít! Toto si procvičíme v rámci cvičení.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Rychlé připomenutí kolekcí:</a:t>
            </a:r>
            <a:endParaRPr b="0" lang="en-US" sz="2000" spc="-1" strike="noStrike">
              <a:latin typeface="Arial"/>
            </a:endParaRPr>
          </a:p>
          <a:p>
            <a:pPr marL="171360" indent="-1692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2000" spc="-1" strike="noStrike">
                <a:latin typeface="Arial"/>
              </a:rPr>
              <a:t>Mapa</a:t>
            </a:r>
            <a:endParaRPr b="0" lang="en-US" sz="2000" spc="-1" strike="noStrike">
              <a:latin typeface="Arial"/>
            </a:endParaRPr>
          </a:p>
          <a:p>
            <a:pPr lvl="1" marL="628560" indent="-1692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2000" spc="-1" strike="noStrike">
                <a:latin typeface="Arial"/>
              </a:rPr>
              <a:t>nedědí od Iterable přesto přes ní lze iterovat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Poznámka k imutabilitě – opět pouze na úrovni rozhraní jako v případě seznamů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Opět fungují operátory plus minus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onEach navíc vrací mapu a nikoli Unit, lze dále řetězit na rozdíl od forEach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Dotaz do publika, má Set k dispozici indexed access?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Vždy používat pro primitivní typy příslušnou factory metodu!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Pozor knihovní extension funkce typicky nevrací pole ale List.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Operace 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	</a:t>
            </a:r>
            <a:r>
              <a:rPr b="0" lang="en-US" sz="2000" spc="-1" strike="noStrike">
                <a:latin typeface="Arial"/>
              </a:rPr>
              <a:t>- statelles – zpracovávají prvky nezávisle na sobě – map, filter, take, drop atd….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	</a:t>
            </a:r>
            <a:r>
              <a:rPr b="0" lang="en-US" sz="2000" spc="-1" strike="noStrike">
                <a:latin typeface="Arial"/>
              </a:rPr>
              <a:t>- stateful – typicky operace, kterré musí znát velikost/počet prvků sekvence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Většinou je možné sekvence iterovat vícekrtát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Tam kde to není možné je to explicitně zmíněno v dokumentaci - constrainOnce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Sequence processing is generally faster than direct collection processing when we have more than one processing step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wmf"/><Relationship Id="rId4" Type="http://schemas.openxmlformats.org/officeDocument/2006/relationships/image" Target="../media/image3.jpeg"/><Relationship Id="rId5" Type="http://schemas.openxmlformats.org/officeDocument/2006/relationships/image" Target="../media/image4.wmf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jpeg"/><Relationship Id="rId3" Type="http://schemas.openxmlformats.org/officeDocument/2006/relationships/image" Target="../media/image6.wmf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jpeg"/><Relationship Id="rId3" Type="http://schemas.openxmlformats.org/officeDocument/2006/relationships/image" Target="../media/image8.wmf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"/>
          <p:cNvPicPr/>
          <p:nvPr/>
        </p:nvPicPr>
        <p:blipFill>
          <a:blip r:embed="rId2"/>
          <a:srcRect l="90236" t="0" r="0" b="0"/>
          <a:stretch/>
        </p:blipFill>
        <p:spPr>
          <a:xfrm>
            <a:off x="8244360" y="0"/>
            <a:ext cx="897480" cy="6855840"/>
          </a:xfrm>
          <a:prstGeom prst="rect">
            <a:avLst/>
          </a:prstGeom>
          <a:ln w="9360">
            <a:noFill/>
          </a:ln>
        </p:spPr>
      </p:pic>
      <p:pic>
        <p:nvPicPr>
          <p:cNvPr id="1" name="Obrázek 5" descr=""/>
          <p:cNvPicPr/>
          <p:nvPr/>
        </p:nvPicPr>
        <p:blipFill>
          <a:blip r:embed="rId3"/>
          <a:stretch/>
        </p:blipFill>
        <p:spPr>
          <a:xfrm rot="16200000">
            <a:off x="7976520" y="990360"/>
            <a:ext cx="1482120" cy="226800"/>
          </a:xfrm>
          <a:prstGeom prst="rect">
            <a:avLst/>
          </a:prstGeom>
          <a:ln>
            <a:noFill/>
          </a:ln>
        </p:spPr>
      </p:pic>
      <p:pic>
        <p:nvPicPr>
          <p:cNvPr id="2" name="Picture 2" descr=""/>
          <p:cNvPicPr/>
          <p:nvPr/>
        </p:nvPicPr>
        <p:blipFill>
          <a:blip r:embed="rId4"/>
          <a:stretch/>
        </p:blipFill>
        <p:spPr>
          <a:xfrm>
            <a:off x="0" y="0"/>
            <a:ext cx="9141840" cy="6855840"/>
          </a:xfrm>
          <a:prstGeom prst="rect">
            <a:avLst/>
          </a:prstGeom>
          <a:ln w="9360">
            <a:noFill/>
          </a:ln>
        </p:spPr>
      </p:pic>
      <p:pic>
        <p:nvPicPr>
          <p:cNvPr id="3" name="Obrázek 7" descr=""/>
          <p:cNvPicPr/>
          <p:nvPr/>
        </p:nvPicPr>
        <p:blipFill>
          <a:blip r:embed="rId5"/>
          <a:stretch/>
        </p:blipFill>
        <p:spPr>
          <a:xfrm>
            <a:off x="709200" y="0"/>
            <a:ext cx="1866240" cy="1908000"/>
          </a:xfrm>
          <a:prstGeom prst="rect">
            <a:avLst/>
          </a:prstGeom>
          <a:ln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 descr=""/>
          <p:cNvPicPr/>
          <p:nvPr/>
        </p:nvPicPr>
        <p:blipFill>
          <a:blip r:embed="rId2"/>
          <a:srcRect l="90236" t="0" r="0" b="0"/>
          <a:stretch/>
        </p:blipFill>
        <p:spPr>
          <a:xfrm>
            <a:off x="8244360" y="0"/>
            <a:ext cx="897480" cy="6855840"/>
          </a:xfrm>
          <a:prstGeom prst="rect">
            <a:avLst/>
          </a:prstGeom>
          <a:ln w="9360">
            <a:noFill/>
          </a:ln>
        </p:spPr>
      </p:pic>
      <p:pic>
        <p:nvPicPr>
          <p:cNvPr id="43" name="Obrázek 5" descr=""/>
          <p:cNvPicPr/>
          <p:nvPr/>
        </p:nvPicPr>
        <p:blipFill>
          <a:blip r:embed="rId3"/>
          <a:stretch/>
        </p:blipFill>
        <p:spPr>
          <a:xfrm rot="16200000">
            <a:off x="7976520" y="990360"/>
            <a:ext cx="1482120" cy="226800"/>
          </a:xfrm>
          <a:prstGeom prst="rect">
            <a:avLst/>
          </a:prstGeom>
          <a:ln>
            <a:noFill/>
          </a:ln>
        </p:spPr>
      </p:pic>
      <p:sp>
        <p:nvSpPr>
          <p:cNvPr id="44" name="CustomShape 1"/>
          <p:cNvSpPr/>
          <p:nvPr/>
        </p:nvSpPr>
        <p:spPr>
          <a:xfrm>
            <a:off x="8442360" y="6381360"/>
            <a:ext cx="519840" cy="18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2" descr=""/>
          <p:cNvPicPr/>
          <p:nvPr/>
        </p:nvPicPr>
        <p:blipFill>
          <a:blip r:embed="rId2"/>
          <a:srcRect l="90236" t="0" r="0" b="0"/>
          <a:stretch/>
        </p:blipFill>
        <p:spPr>
          <a:xfrm>
            <a:off x="8244360" y="0"/>
            <a:ext cx="897480" cy="6855840"/>
          </a:xfrm>
          <a:prstGeom prst="rect">
            <a:avLst/>
          </a:prstGeom>
          <a:ln w="9360">
            <a:noFill/>
          </a:ln>
        </p:spPr>
      </p:pic>
      <p:pic>
        <p:nvPicPr>
          <p:cNvPr id="84" name="Obrázek 5" descr=""/>
          <p:cNvPicPr/>
          <p:nvPr/>
        </p:nvPicPr>
        <p:blipFill>
          <a:blip r:embed="rId3"/>
          <a:stretch/>
        </p:blipFill>
        <p:spPr>
          <a:xfrm rot="16200000">
            <a:off x="7976520" y="990360"/>
            <a:ext cx="1482120" cy="226800"/>
          </a:xfrm>
          <a:prstGeom prst="rect">
            <a:avLst/>
          </a:prstGeom>
          <a:ln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6588360" y="5949360"/>
            <a:ext cx="1870200" cy="21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marL="343080" indent="-340920" algn="r">
              <a:lnSpc>
                <a:spcPct val="100000"/>
              </a:lnSpc>
              <a:spcBef>
                <a:spcPts val="1800"/>
              </a:spcBef>
              <a:spcAft>
                <a:spcPts val="400"/>
              </a:spcAft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  <a:ea typeface="DejaVu Sans"/>
              </a:rPr>
              <a:t>2019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709200" y="2709000"/>
            <a:ext cx="7245000" cy="150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Adobe Gothic Std B"/>
              </a:rPr>
              <a:t>Kotlin – Collections</a:t>
            </a:r>
            <a:endParaRPr b="0" lang="en-US" sz="36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" descr=""/>
          <p:cNvPicPr/>
          <p:nvPr/>
        </p:nvPicPr>
        <p:blipFill>
          <a:blip r:embed="rId1"/>
          <a:stretch/>
        </p:blipFill>
        <p:spPr>
          <a:xfrm>
            <a:off x="275760" y="1097280"/>
            <a:ext cx="7586640" cy="3070440"/>
          </a:xfrm>
          <a:prstGeom prst="rect">
            <a:avLst/>
          </a:prstGeom>
          <a:ln>
            <a:noFill/>
          </a:ln>
        </p:spPr>
      </p:pic>
      <p:sp>
        <p:nvSpPr>
          <p:cNvPr id="149" name="CustomShape 1"/>
          <p:cNvSpPr/>
          <p:nvPr/>
        </p:nvSpPr>
        <p:spPr>
          <a:xfrm>
            <a:off x="822960" y="4389120"/>
            <a:ext cx="6490440" cy="1307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listOf(1, 2, 3, 4).</a:t>
            </a:r>
            <a:r>
              <a:rPr b="1" lang="en-US" sz="1800" spc="-1" strike="noStrike">
                <a:solidFill>
                  <a:srgbClr val="182f7c"/>
                </a:solidFill>
                <a:latin typeface="Arial"/>
                <a:ea typeface="DejaVu Sans"/>
              </a:rPr>
              <a:t>partition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{ it % 2 == 0 }  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// list(2,4), list(1,3) 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>
                <p:childTnLst>
                  <p:par>
                    <p:cTn id="49" fill="freeze">
                      <p:stCondLst>
                        <p:cond delay="indefinite"/>
                      </p:stCondLst>
                      <p:childTnLst>
                        <p:par>
                          <p:cTn id="50" fill="freeze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822960" y="182880"/>
            <a:ext cx="6488280" cy="3412800"/>
          </a:xfrm>
          <a:prstGeom prst="rect">
            <a:avLst/>
          </a:prstGeom>
          <a:ln>
            <a:noFill/>
          </a:ln>
        </p:spPr>
      </p:pic>
      <p:sp>
        <p:nvSpPr>
          <p:cNvPr id="151" name="CustomShape 1"/>
          <p:cNvSpPr/>
          <p:nvPr/>
        </p:nvSpPr>
        <p:spPr>
          <a:xfrm>
            <a:off x="823320" y="3292920"/>
            <a:ext cx="6490440" cy="1917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182f7c"/>
                </a:solidFill>
                <a:latin typeface="Consolas"/>
                <a:ea typeface="DejaVu Sans"/>
              </a:rPr>
              <a:t>data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1" lang="en-US" sz="1600" spc="-1" strike="noStrike">
                <a:solidFill>
                  <a:srgbClr val="182f7c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Person(</a:t>
            </a:r>
            <a:r>
              <a:rPr b="1" lang="en-US" sz="1600" spc="-1" strike="noStrike">
                <a:solidFill>
                  <a:srgbClr val="182f7c"/>
                </a:solidFill>
                <a:latin typeface="Consolas"/>
                <a:ea typeface="DejaVu Sans"/>
              </a:rPr>
              <a:t>val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1" lang="en-US" sz="1600" spc="-1" strike="noStrike">
                <a:solidFill>
                  <a:srgbClr val="820f71"/>
                </a:solidFill>
                <a:latin typeface="Consolas"/>
                <a:ea typeface="DejaVu Sans"/>
              </a:rPr>
              <a:t>city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: City, </a:t>
            </a:r>
            <a:r>
              <a:rPr b="1" lang="en-US" sz="1600" spc="-1" strike="noStrike">
                <a:solidFill>
                  <a:srgbClr val="182f7c"/>
                </a:solidFill>
                <a:latin typeface="Consolas"/>
                <a:ea typeface="DejaVu Sans"/>
              </a:rPr>
              <a:t>val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1" lang="en-US" sz="1600" spc="-1" strike="noStrike">
                <a:solidFill>
                  <a:srgbClr val="820f71"/>
                </a:solidFill>
                <a:latin typeface="Consolas"/>
                <a:ea typeface="DejaVu Sans"/>
              </a:rPr>
              <a:t>age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: Int)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182f7c"/>
                </a:solidFill>
                <a:latin typeface="Consolas"/>
                <a:ea typeface="DejaVu Sans"/>
              </a:rPr>
              <a:t>val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persons = listOf(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Person(“Alice”, 31),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Person(“Bob”, 29), 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Person(“Carol”, 31))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persons.</a:t>
            </a:r>
            <a:r>
              <a:rPr b="1" lang="en-US" sz="1600" spc="-1" strike="noStrike">
                <a:solidFill>
                  <a:srgbClr val="182f7c"/>
                </a:solidFill>
                <a:latin typeface="Consolas"/>
                <a:ea typeface="DejaVu Sans"/>
              </a:rPr>
              <a:t>groupBy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 it.</a:t>
            </a:r>
            <a:r>
              <a:rPr b="1" lang="en-US" sz="1600" spc="-1" strike="noStrike">
                <a:solidFill>
                  <a:srgbClr val="820f71"/>
                </a:solidFill>
                <a:latin typeface="Consolas"/>
                <a:ea typeface="DejaVu Sans"/>
              </a:rPr>
              <a:t>age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} </a:t>
            </a:r>
            <a:r>
              <a:rPr b="0" lang="en-US" sz="1600" spc="-1" strike="noStrike">
                <a:solidFill>
                  <a:srgbClr val="808080"/>
                </a:solidFill>
                <a:latin typeface="Consolas"/>
                <a:ea typeface="DejaVu Sans"/>
              </a:rPr>
              <a:t>// </a:t>
            </a:r>
            <a:r>
              <a:rPr b="1" lang="en-US" sz="1600" spc="-1" strike="noStrike">
                <a:solidFill>
                  <a:srgbClr val="808080"/>
                </a:solidFill>
                <a:latin typeface="Consolas"/>
                <a:ea typeface="DejaVu Sans"/>
              </a:rPr>
              <a:t>Map&lt;Int, List&lt;Employee&gt;&gt;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>
                <p:childTnLst>
                  <p:par>
                    <p:cTn id="55" fill="freeze">
                      <p:stCondLst>
                        <p:cond delay="indefinite"/>
                      </p:stCondLst>
                      <p:childTnLst>
                        <p:par>
                          <p:cTn id="56" fill="freeze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" descr=""/>
          <p:cNvPicPr/>
          <p:nvPr/>
        </p:nvPicPr>
        <p:blipFill>
          <a:blip r:embed="rId1"/>
          <a:stretch/>
        </p:blipFill>
        <p:spPr>
          <a:xfrm>
            <a:off x="548640" y="457200"/>
            <a:ext cx="7011360" cy="3137040"/>
          </a:xfrm>
          <a:prstGeom prst="rect">
            <a:avLst/>
          </a:prstGeom>
          <a:ln>
            <a:noFill/>
          </a:ln>
        </p:spPr>
      </p:pic>
      <p:sp>
        <p:nvSpPr>
          <p:cNvPr id="153" name="CustomShape 1"/>
          <p:cNvSpPr/>
          <p:nvPr/>
        </p:nvSpPr>
        <p:spPr>
          <a:xfrm>
            <a:off x="914760" y="4024440"/>
            <a:ext cx="6490440" cy="1917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182f7c"/>
                </a:solidFill>
                <a:latin typeface="Consolas"/>
                <a:ea typeface="DejaVu Sans"/>
              </a:rPr>
              <a:t>data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1" lang="en-US" sz="1600" spc="-1" strike="noStrike">
                <a:solidFill>
                  <a:srgbClr val="182f7c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Person(</a:t>
            </a:r>
            <a:r>
              <a:rPr b="1" lang="en-US" sz="1600" spc="-1" strike="noStrike">
                <a:solidFill>
                  <a:srgbClr val="182f7c"/>
                </a:solidFill>
                <a:latin typeface="Consolas"/>
                <a:ea typeface="DejaVu Sans"/>
              </a:rPr>
              <a:t>val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1" lang="en-US" sz="1600" spc="-1" strike="noStrike">
                <a:solidFill>
                  <a:srgbClr val="820f71"/>
                </a:solidFill>
                <a:latin typeface="Consolas"/>
                <a:ea typeface="DejaVu Sans"/>
              </a:rPr>
              <a:t>city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: City, </a:t>
            </a:r>
            <a:r>
              <a:rPr b="1" lang="en-US" sz="1600" spc="-1" strike="noStrike">
                <a:solidFill>
                  <a:srgbClr val="182f7c"/>
                </a:solidFill>
                <a:latin typeface="Consolas"/>
                <a:ea typeface="DejaVu Sans"/>
              </a:rPr>
              <a:t>val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1" lang="en-US" sz="1600" spc="-1" strike="noStrike">
                <a:solidFill>
                  <a:srgbClr val="820f71"/>
                </a:solidFill>
                <a:latin typeface="Consolas"/>
                <a:ea typeface="DejaVu Sans"/>
              </a:rPr>
              <a:t>age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: Int)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182f7c"/>
                </a:solidFill>
                <a:latin typeface="Consolas"/>
                <a:ea typeface="DejaVu Sans"/>
              </a:rPr>
              <a:t>val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persons = listOf(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Person(“Alice”, 31),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Person(“Bob”, 29), 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Person(“Carol”, 31))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persons.</a:t>
            </a:r>
            <a:r>
              <a:rPr b="1" lang="en-US" sz="1600" spc="-1" strike="noStrike">
                <a:solidFill>
                  <a:srgbClr val="182f7c"/>
                </a:solidFill>
                <a:latin typeface="Consolas"/>
                <a:ea typeface="DejaVu Sans"/>
              </a:rPr>
              <a:t>associateBy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 it.</a:t>
            </a:r>
            <a:r>
              <a:rPr b="1" lang="en-US" sz="1600" spc="-1" strike="noStrike">
                <a:solidFill>
                  <a:srgbClr val="820f71"/>
                </a:solidFill>
                <a:latin typeface="Consolas"/>
                <a:ea typeface="DejaVu Sans"/>
              </a:rPr>
              <a:t>name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}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>
                <p:childTnLst>
                  <p:par>
                    <p:cTn id="61" fill="freeze">
                      <p:stCondLst>
                        <p:cond delay="indefinite"/>
                      </p:stCondLst>
                      <p:childTnLst>
                        <p:par>
                          <p:cTn id="62" fill="freeze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389160" y="533880"/>
            <a:ext cx="7512480" cy="3930120"/>
          </a:xfrm>
          <a:prstGeom prst="rect">
            <a:avLst/>
          </a:prstGeom>
          <a:ln>
            <a:noFill/>
          </a:ln>
        </p:spPr>
      </p:pic>
      <p:sp>
        <p:nvSpPr>
          <p:cNvPr id="155" name="CustomShape 1"/>
          <p:cNvSpPr/>
          <p:nvPr/>
        </p:nvSpPr>
        <p:spPr>
          <a:xfrm>
            <a:off x="914760" y="3929040"/>
            <a:ext cx="6490440" cy="1917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182f7c"/>
                </a:solidFill>
                <a:latin typeface="Consolas"/>
                <a:ea typeface="DejaVu Sans"/>
              </a:rPr>
              <a:t>data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1" lang="en-US" sz="1600" spc="-1" strike="noStrike">
                <a:solidFill>
                  <a:srgbClr val="182f7c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Person(</a:t>
            </a:r>
            <a:r>
              <a:rPr b="1" lang="en-US" sz="1600" spc="-1" strike="noStrike">
                <a:solidFill>
                  <a:srgbClr val="182f7c"/>
                </a:solidFill>
                <a:latin typeface="Consolas"/>
                <a:ea typeface="DejaVu Sans"/>
              </a:rPr>
              <a:t>val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1" lang="en-US" sz="1600" spc="-1" strike="noStrike">
                <a:solidFill>
                  <a:srgbClr val="820f71"/>
                </a:solidFill>
                <a:latin typeface="Consolas"/>
                <a:ea typeface="DejaVu Sans"/>
              </a:rPr>
              <a:t>city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: City, </a:t>
            </a:r>
            <a:r>
              <a:rPr b="1" lang="en-US" sz="1600" spc="-1" strike="noStrike">
                <a:solidFill>
                  <a:srgbClr val="182f7c"/>
                </a:solidFill>
                <a:latin typeface="Consolas"/>
                <a:ea typeface="DejaVu Sans"/>
              </a:rPr>
              <a:t>val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1" lang="en-US" sz="1600" spc="-1" strike="noStrike">
                <a:solidFill>
                  <a:srgbClr val="820f71"/>
                </a:solidFill>
                <a:latin typeface="Consolas"/>
                <a:ea typeface="DejaVu Sans"/>
              </a:rPr>
              <a:t>age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: Int)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182f7c"/>
                </a:solidFill>
                <a:latin typeface="Consolas"/>
                <a:ea typeface="DejaVu Sans"/>
              </a:rPr>
              <a:t>val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persons = listOf(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Person(“Alice”, 31),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Person(“Bob”, 29), 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Person(“Carol”, 31))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persons.</a:t>
            </a:r>
            <a:r>
              <a:rPr b="1" lang="en-US" sz="1600" spc="-1" strike="noStrike">
                <a:solidFill>
                  <a:srgbClr val="182f7c"/>
                </a:solidFill>
                <a:latin typeface="Consolas"/>
                <a:ea typeface="DejaVu Sans"/>
              </a:rPr>
              <a:t>associateBy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 it.</a:t>
            </a:r>
            <a:r>
              <a:rPr b="1" lang="en-US" sz="1600" spc="-1" strike="noStrike">
                <a:solidFill>
                  <a:srgbClr val="820f71"/>
                </a:solidFill>
                <a:latin typeface="Consolas"/>
                <a:ea typeface="DejaVu Sans"/>
              </a:rPr>
              <a:t>age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}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nodeType="mainSeq">
                <p:childTnLst>
                  <p:par>
                    <p:cTn id="67" fill="freeze">
                      <p:stCondLst>
                        <p:cond delay="indefinite"/>
                      </p:stCondLst>
                      <p:childTnLst>
                        <p:par>
                          <p:cTn id="68" fill="freeze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>
            <a:off x="638640" y="684000"/>
            <a:ext cx="6845400" cy="3105000"/>
          </a:xfrm>
          <a:prstGeom prst="rect">
            <a:avLst/>
          </a:prstGeom>
          <a:ln>
            <a:noFill/>
          </a:ln>
        </p:spPr>
      </p:pic>
      <p:sp>
        <p:nvSpPr>
          <p:cNvPr id="157" name="CustomShape 1"/>
          <p:cNvSpPr/>
          <p:nvPr/>
        </p:nvSpPr>
        <p:spPr>
          <a:xfrm>
            <a:off x="1628640" y="4133520"/>
            <a:ext cx="5355360" cy="1307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listOf(1, 2, 3, 4).</a:t>
            </a:r>
            <a:r>
              <a:rPr b="1" lang="en-US" sz="1600" spc="-1" strike="noStrike">
                <a:solidFill>
                  <a:srgbClr val="820f71"/>
                </a:solidFill>
                <a:latin typeface="Consolas"/>
                <a:ea typeface="DejaVu Sans"/>
              </a:rPr>
              <a:t>zip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(listOf(‘a’, ‘b’, ‘c’, ‘d’))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nodeType="mainSeq">
                <p:childTnLst>
                  <p:par>
                    <p:cTn id="73" fill="freeze">
                      <p:stCondLst>
                        <p:cond delay="indefinite"/>
                      </p:stCondLst>
                      <p:childTnLst>
                        <p:par>
                          <p:cTn id="74" fill="freeze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1280160" y="167040"/>
            <a:ext cx="5027400" cy="2641320"/>
          </a:xfrm>
          <a:prstGeom prst="rect">
            <a:avLst/>
          </a:prstGeom>
          <a:ln>
            <a:noFill/>
          </a:ln>
        </p:spPr>
      </p:pic>
      <p:sp>
        <p:nvSpPr>
          <p:cNvPr id="159" name="CustomShape 1"/>
          <p:cNvSpPr/>
          <p:nvPr/>
        </p:nvSpPr>
        <p:spPr>
          <a:xfrm>
            <a:off x="1097280" y="2694960"/>
            <a:ext cx="6490440" cy="176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en-US" sz="1600" spc="-1" strike="noStrike">
                <a:solidFill>
                  <a:srgbClr val="182f7c"/>
                </a:solidFill>
                <a:latin typeface="Consolas"/>
                <a:ea typeface="DejaVu Sans"/>
              </a:rPr>
              <a:t>data class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Person(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val name: String, 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val age: Int, </a:t>
            </a:r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solidFill>
                  <a:srgbClr val="182f7c"/>
                </a:solidFill>
                <a:latin typeface="Consolas"/>
                <a:ea typeface="DejaVu Sans"/>
              </a:rPr>
              <a:t>	</a:t>
            </a:r>
            <a:r>
              <a:rPr b="1" lang="en-US" sz="1600" spc="-1" strike="noStrike">
                <a:solidFill>
                  <a:srgbClr val="182f7c"/>
                </a:solidFill>
                <a:latin typeface="Consolas"/>
                <a:ea typeface="DejaVu Sans"/>
              </a:rPr>
              <a:t>val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children: Set&lt;Person&gt; = setOf())</a:t>
            </a:r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  <a:p>
            <a:r>
              <a:rPr b="1" lang="en-US" sz="1600" spc="-1" strike="noStrike">
                <a:solidFill>
                  <a:srgbClr val="182f7c"/>
                </a:solidFill>
                <a:latin typeface="Consolas"/>
                <a:ea typeface="DejaVu Sans"/>
              </a:rPr>
              <a:t>val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persons: List&lt;Person&gt; = listOf(...)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1097640" y="4572000"/>
            <a:ext cx="6490440" cy="1095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en-US" sz="1600" spc="-1" strike="noStrike">
                <a:solidFill>
                  <a:srgbClr val="182f7c"/>
                </a:solidFill>
                <a:latin typeface="Consolas"/>
                <a:ea typeface="DejaVu Sans"/>
              </a:rPr>
              <a:t>val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allChildren = 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persons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.map { </a:t>
            </a:r>
            <a:r>
              <a:rPr b="1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it</a:t>
            </a:r>
            <a:r>
              <a:rPr b="1" lang="en-US" sz="1600" spc="-1" strike="noStrike">
                <a:solidFill>
                  <a:srgbClr val="820f71"/>
                </a:solidFill>
                <a:latin typeface="Consolas"/>
                <a:ea typeface="DejaVu Sans"/>
              </a:rPr>
              <a:t>.children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}   </a:t>
            </a:r>
            <a:r>
              <a:rPr b="0" lang="en-US" sz="1600" spc="-1" strike="noStrike">
                <a:solidFill>
                  <a:srgbClr val="999999"/>
                </a:solidFill>
                <a:latin typeface="Consolas"/>
                <a:ea typeface="DejaVu Sans"/>
              </a:rPr>
              <a:t>// List&lt;Set&lt;Person&gt;&gt;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.</a:t>
            </a:r>
            <a:r>
              <a:rPr b="1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flatten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()                     </a:t>
            </a:r>
            <a:r>
              <a:rPr b="0" lang="en-US" sz="1600" spc="-1" strike="noStrike">
                <a:solidFill>
                  <a:srgbClr val="999999"/>
                </a:solidFill>
                <a:latin typeface="Consolas"/>
                <a:ea typeface="DejaVu Sans"/>
              </a:rPr>
              <a:t>// List&lt;Person&gt;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 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1097640" y="5693400"/>
            <a:ext cx="6490440" cy="523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en-US" sz="1600" spc="-1" strike="noStrike">
                <a:solidFill>
                  <a:srgbClr val="182f7c"/>
                </a:solidFill>
                <a:latin typeface="Consolas"/>
                <a:ea typeface="DejaVu Sans"/>
              </a:rPr>
              <a:t>val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allChildren = persons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.</a:t>
            </a:r>
            <a:r>
              <a:rPr b="1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flatMap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 </a:t>
            </a:r>
            <a:r>
              <a:rPr b="1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it</a:t>
            </a:r>
            <a:r>
              <a:rPr b="1" lang="en-US" sz="1600" spc="-1" strike="noStrike">
                <a:solidFill>
                  <a:srgbClr val="820f71"/>
                </a:solidFill>
                <a:latin typeface="Consolas"/>
                <a:ea typeface="DejaVu Sans"/>
              </a:rPr>
              <a:t>.children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} </a:t>
            </a:r>
            <a:r>
              <a:rPr b="0" lang="en-US" sz="1600" spc="-1" strike="noStrike">
                <a:solidFill>
                  <a:srgbClr val="999999"/>
                </a:solidFill>
                <a:latin typeface="Consolas"/>
                <a:ea typeface="DejaVu Sans"/>
              </a:rPr>
              <a:t>// List&lt;Person&gt;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77" dur="indefinite" restart="never" nodeType="tmRoot">
          <p:childTnLst>
            <p:seq>
              <p:cTn id="78" nodeType="mainSeq">
                <p:childTnLst>
                  <p:par>
                    <p:cTn id="79" fill="freeze">
                      <p:stCondLst>
                        <p:cond delay="indefinite"/>
                      </p:stCondLst>
                      <p:childTnLst>
                        <p:par>
                          <p:cTn id="80" fill="freeze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freeze">
                      <p:stCondLst>
                        <p:cond delay="indefinite"/>
                      </p:stCondLst>
                      <p:childTnLst>
                        <p:par>
                          <p:cTn id="84" fill="freeze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freeze">
                      <p:stCondLst>
                        <p:cond delay="indefinite"/>
                      </p:stCondLst>
                      <p:childTnLst>
                        <p:par>
                          <p:cTn id="88" fill="freeze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323640" y="332640"/>
            <a:ext cx="755856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bd3632"/>
                </a:solidFill>
                <a:latin typeface="Arial"/>
                <a:ea typeface="Georgia"/>
              </a:rPr>
              <a:t>Collections – Indices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323640" y="1412640"/>
            <a:ext cx="7558560" cy="178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343080" indent="-340920">
              <a:lnSpc>
                <a:spcPct val="100000"/>
              </a:lnSpc>
              <a:spcBef>
                <a:spcPts val="601"/>
              </a:spcBef>
              <a:spcAft>
                <a:spcPts val="400"/>
              </a:spcAft>
              <a:buClr>
                <a:srgbClr val="bd3632"/>
              </a:buClr>
              <a:buFont typeface="Arial"/>
              <a:buChar char="›"/>
            </a:pPr>
            <a:r>
              <a:rPr b="0" lang="en-US" sz="1900" spc="-1" strike="noStrike">
                <a:solidFill>
                  <a:srgbClr val="616365"/>
                </a:solidFill>
                <a:latin typeface="Arial"/>
                <a:ea typeface="DejaVu Sans"/>
              </a:rPr>
              <a:t>Práce s indexy</a:t>
            </a:r>
            <a:endParaRPr b="0" lang="en-US" sz="1900" spc="-1" strike="noStrike">
              <a:latin typeface="Arial"/>
            </a:endParaRPr>
          </a:p>
          <a:p>
            <a:pPr lvl="1" marL="640800" indent="-28368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d3632"/>
              </a:buClr>
              <a:buFont typeface="Arial"/>
              <a:buChar char="–"/>
            </a:pPr>
            <a:r>
              <a:rPr b="1" lang="en-US" sz="1600" spc="-1" strike="noStrike">
                <a:solidFill>
                  <a:srgbClr val="616365"/>
                </a:solidFill>
                <a:latin typeface="Arial"/>
                <a:ea typeface="DejaVu Sans"/>
              </a:rPr>
              <a:t>indices</a:t>
            </a:r>
            <a:r>
              <a:rPr b="0" lang="en-US" sz="1600" spc="-1" strike="noStrike">
                <a:solidFill>
                  <a:srgbClr val="616365"/>
                </a:solidFill>
                <a:latin typeface="Arial"/>
                <a:ea typeface="DejaVu Sans"/>
              </a:rPr>
              <a:t> – vrací range indexů </a:t>
            </a:r>
            <a:r>
              <a:rPr b="1" lang="en-US" sz="1600" spc="-1" strike="noStrike">
                <a:solidFill>
                  <a:srgbClr val="616365"/>
                </a:solidFill>
                <a:latin typeface="Arial"/>
                <a:ea typeface="DejaVu Sans"/>
              </a:rPr>
              <a:t>0..size-1</a:t>
            </a:r>
            <a:endParaRPr b="0" lang="en-US" sz="1600" spc="-1" strike="noStrike">
              <a:latin typeface="Arial"/>
            </a:endParaRPr>
          </a:p>
          <a:p>
            <a:pPr lvl="1" marL="640800" indent="-28368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d3632"/>
              </a:buClr>
              <a:buFont typeface="Arial"/>
              <a:buChar char="–"/>
            </a:pPr>
            <a:r>
              <a:rPr b="1" lang="en-US" sz="1600" spc="-1" strike="noStrike">
                <a:solidFill>
                  <a:srgbClr val="616365"/>
                </a:solidFill>
                <a:latin typeface="Arial"/>
                <a:ea typeface="DejaVu Sans"/>
              </a:rPr>
              <a:t>forEachIndexed</a:t>
            </a:r>
            <a:r>
              <a:rPr b="0" lang="en-US" sz="1600" spc="-1" strike="noStrike">
                <a:solidFill>
                  <a:srgbClr val="616365"/>
                </a:solidFill>
                <a:latin typeface="Arial"/>
                <a:ea typeface="DejaVu Sans"/>
              </a:rPr>
              <a:t> { index, element -&gt;  }</a:t>
            </a:r>
            <a:endParaRPr b="0" lang="en-US" sz="1600" spc="-1" strike="noStrike">
              <a:latin typeface="Arial"/>
            </a:endParaRPr>
          </a:p>
          <a:p>
            <a:pPr lvl="1" marL="640800" indent="-28368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d3632"/>
              </a:buClr>
              <a:buFont typeface="Arial"/>
              <a:buChar char="–"/>
            </a:pPr>
            <a:r>
              <a:rPr b="1" lang="en-US" sz="1600" spc="-1" strike="noStrike">
                <a:solidFill>
                  <a:srgbClr val="616365"/>
                </a:solidFill>
                <a:latin typeface="Arial"/>
                <a:ea typeface="DejaVu Sans"/>
              </a:rPr>
              <a:t>filterIndexed</a:t>
            </a:r>
            <a:r>
              <a:rPr b="0" lang="en-US" sz="1600" spc="-1" strike="noStrike">
                <a:solidFill>
                  <a:srgbClr val="616365"/>
                </a:solidFill>
                <a:latin typeface="Arial"/>
                <a:ea typeface="DejaVu Sans"/>
              </a:rPr>
              <a:t> { index, element  -&gt;  }</a:t>
            </a:r>
            <a:endParaRPr b="0" lang="en-US" sz="1600" spc="-1" strike="noStrike">
              <a:latin typeface="Arial"/>
            </a:endParaRPr>
          </a:p>
          <a:p>
            <a:pPr lvl="1" marL="640800" indent="-28368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d3632"/>
              </a:buClr>
              <a:buFont typeface="Arial"/>
              <a:buChar char="–"/>
            </a:pPr>
            <a:r>
              <a:rPr b="1" lang="en-US" sz="1600" spc="-1" strike="noStrike">
                <a:solidFill>
                  <a:srgbClr val="616365"/>
                </a:solidFill>
                <a:latin typeface="Arial"/>
                <a:ea typeface="DejaVu Sans"/>
              </a:rPr>
              <a:t>mapIndexed</a:t>
            </a:r>
            <a:r>
              <a:rPr b="0" lang="en-US" sz="1600" spc="-1" strike="noStrike">
                <a:solidFill>
                  <a:srgbClr val="616365"/>
                </a:solidFill>
                <a:latin typeface="Arial"/>
                <a:ea typeface="DejaVu Sans"/>
              </a:rPr>
              <a:t> { index, element  -&gt; 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400"/>
              </a:spcAft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365760" y="3478320"/>
            <a:ext cx="7587720" cy="228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en-US" sz="1600" spc="-1" strike="noStrike">
                <a:solidFill>
                  <a:srgbClr val="182f7c"/>
                </a:solidFill>
                <a:latin typeface="Consolas"/>
                <a:ea typeface="DejaVu Sans"/>
              </a:rPr>
              <a:t>val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persons: List&lt;Person&gt; = listOf(...)</a:t>
            </a:r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persons.</a:t>
            </a:r>
            <a:r>
              <a:rPr b="1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indices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999999"/>
                </a:solidFill>
                <a:latin typeface="Consolas"/>
                <a:ea typeface="DejaVu Sans"/>
              </a:rPr>
              <a:t>// List&lt;Int&gt;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persons.</a:t>
            </a:r>
            <a:r>
              <a:rPr b="1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filterIndexed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 index, person -&gt; 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index % 2 == 0 &amp;&amp; person.age &gt; </a:t>
            </a:r>
            <a:r>
              <a:rPr b="1" lang="en-US" sz="1600" spc="-1" strike="noStrike">
                <a:solidFill>
                  <a:srgbClr val="616365"/>
                </a:solidFill>
                <a:latin typeface="Arial"/>
                <a:ea typeface="DejaVu Sans"/>
              </a:rPr>
              <a:t>30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}</a:t>
            </a:r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persons.</a:t>
            </a:r>
            <a:r>
              <a:rPr b="1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mapIndexed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{ index, person -&gt; index </a:t>
            </a:r>
            <a:r>
              <a:rPr b="1" lang="en-US" sz="1600" spc="-1" strike="noStrike">
                <a:solidFill>
                  <a:srgbClr val="820f71"/>
                </a:solidFill>
                <a:latin typeface="Consolas"/>
                <a:ea typeface="DejaVu Sans"/>
              </a:rPr>
              <a:t>to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person }</a:t>
            </a:r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91" dur="indefinite" restart="never" nodeType="tmRoot">
          <p:childTnLst>
            <p:seq>
              <p:cTn id="92" nodeType="mainSeq">
                <p:childTnLst>
                  <p:par>
                    <p:cTn id="93" fill="freeze">
                      <p:stCondLst>
                        <p:cond delay="indefinite"/>
                      </p:stCondLst>
                      <p:childTnLst>
                        <p:par>
                          <p:cTn id="94" fill="freeze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freeze">
                      <p:stCondLst>
                        <p:cond delay="indefinite"/>
                      </p:stCondLst>
                      <p:childTnLst>
                        <p:par>
                          <p:cTn id="98" fill="freeze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323640" y="332640"/>
            <a:ext cx="7558560" cy="57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bd3632"/>
                </a:solidFill>
                <a:latin typeface="Arial"/>
                <a:ea typeface="Georgia"/>
              </a:rPr>
              <a:t>Collections - Drop/Take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575640" y="2485800"/>
            <a:ext cx="6594120" cy="316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listOf(1, 2, 3, 4).</a:t>
            </a:r>
            <a:r>
              <a:rPr b="1" lang="en-US" sz="1600" spc="-1" strike="noStrike">
                <a:solidFill>
                  <a:srgbClr val="820f71"/>
                </a:solidFill>
                <a:latin typeface="Consolas"/>
                <a:ea typeface="DejaVu Sans"/>
              </a:rPr>
              <a:t>drop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(2)      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// 3, 4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560160" y="1796400"/>
            <a:ext cx="6594120" cy="316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listOf(1, 2, 3, 4).</a:t>
            </a:r>
            <a:r>
              <a:rPr b="1" lang="en-US" sz="1600" spc="-1" strike="noStrike">
                <a:solidFill>
                  <a:srgbClr val="820f71"/>
                </a:solidFill>
                <a:latin typeface="Consolas"/>
                <a:ea typeface="DejaVu Sans"/>
              </a:rPr>
              <a:t>take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(3)      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// 1, 2, 3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8" name="CustomShape 4"/>
          <p:cNvSpPr/>
          <p:nvPr/>
        </p:nvSpPr>
        <p:spPr>
          <a:xfrm>
            <a:off x="583200" y="3205800"/>
            <a:ext cx="6594120" cy="316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listOf(1, 2, 3, 4).</a:t>
            </a:r>
            <a:r>
              <a:rPr b="1" lang="en-US" sz="1600" spc="-1" strike="noStrike">
                <a:solidFill>
                  <a:srgbClr val="820f71"/>
                </a:solidFill>
                <a:latin typeface="Consolas"/>
                <a:ea typeface="DejaVu Sans"/>
              </a:rPr>
              <a:t>takeLast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(2)      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// 1, 2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9" name="CustomShape 5"/>
          <p:cNvSpPr/>
          <p:nvPr/>
        </p:nvSpPr>
        <p:spPr>
          <a:xfrm>
            <a:off x="591120" y="3840840"/>
            <a:ext cx="6594120" cy="316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listOf(1, 2, 3, 4).</a:t>
            </a:r>
            <a:r>
              <a:rPr b="1" lang="en-US" sz="1600" spc="-1" strike="noStrike">
                <a:solidFill>
                  <a:srgbClr val="820f71"/>
                </a:solidFill>
                <a:latin typeface="Consolas"/>
                <a:ea typeface="DejaVu Sans"/>
              </a:rPr>
              <a:t>dropLast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(3)      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// 1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CustomShape 6"/>
          <p:cNvSpPr/>
          <p:nvPr/>
        </p:nvSpPr>
        <p:spPr>
          <a:xfrm>
            <a:off x="568080" y="4475520"/>
            <a:ext cx="6594120" cy="316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listOf(1, 2, 3, 4).</a:t>
            </a:r>
            <a:r>
              <a:rPr b="1" lang="en-US" sz="1600" spc="-1" strike="noStrike">
                <a:solidFill>
                  <a:srgbClr val="820f71"/>
                </a:solidFill>
                <a:latin typeface="Consolas"/>
                <a:ea typeface="DejaVu Sans"/>
              </a:rPr>
              <a:t>takeWhile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{ it &lt; 3 }      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// 1, 2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CustomShape 7"/>
          <p:cNvSpPr/>
          <p:nvPr/>
        </p:nvSpPr>
        <p:spPr>
          <a:xfrm>
            <a:off x="575640" y="5049000"/>
            <a:ext cx="6594120" cy="316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listOf(1, 2, 3, 4).</a:t>
            </a:r>
            <a:r>
              <a:rPr b="1" lang="en-US" sz="1600" spc="-1" strike="noStrike">
                <a:solidFill>
                  <a:srgbClr val="820f71"/>
                </a:solidFill>
                <a:latin typeface="Consolas"/>
                <a:ea typeface="DejaVu Sans"/>
              </a:rPr>
              <a:t>dropWhile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{ it &lt; 3 }      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// 3, 4 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01" dur="indefinite" restart="never" nodeType="tmRoot">
          <p:childTnLst>
            <p:seq>
              <p:cTn id="102" nodeType="mainSeq">
                <p:childTnLst>
                  <p:par>
                    <p:cTn id="103" fill="freeze">
                      <p:stCondLst>
                        <p:cond delay="indefinite"/>
                      </p:stCondLst>
                      <p:childTnLst>
                        <p:par>
                          <p:cTn id="104" fill="freeze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freeze">
                      <p:stCondLst>
                        <p:cond delay="indefinite"/>
                      </p:stCondLst>
                      <p:childTnLst>
                        <p:par>
                          <p:cTn id="108" fill="freeze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freeze">
                      <p:stCondLst>
                        <p:cond delay="indefinite"/>
                      </p:stCondLst>
                      <p:childTnLst>
                        <p:par>
                          <p:cTn id="112" fill="freeze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freeze">
                      <p:stCondLst>
                        <p:cond delay="indefinite"/>
                      </p:stCondLst>
                      <p:childTnLst>
                        <p:par>
                          <p:cTn id="116" fill="freeze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freeze">
                      <p:stCondLst>
                        <p:cond delay="indefinite"/>
                      </p:stCondLst>
                      <p:childTnLst>
                        <p:par>
                          <p:cTn id="120" fill="freeze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freeze">
                      <p:stCondLst>
                        <p:cond delay="indefinite"/>
                      </p:stCondLst>
                      <p:childTnLst>
                        <p:par>
                          <p:cTn id="124" fill="freeze">
                            <p:stCondLst>
                              <p:cond delay="0"/>
                            </p:stCondLst>
                            <p:childTnLst>
                              <p:par>
                                <p:cTn id="1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323640" y="332640"/>
            <a:ext cx="755856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bd3632"/>
                </a:solidFill>
                <a:latin typeface="Arial"/>
                <a:ea typeface="Georgia"/>
              </a:rPr>
              <a:t>List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730080" y="913680"/>
            <a:ext cx="6594120" cy="2089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listOf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(1, 2, 3, 4)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list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(5) { (0..10).random() }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mutableListOf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(1, 2, 3, 4)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arrayListOf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(1, 2, 3)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4" name="CustomShape 3"/>
          <p:cNvSpPr/>
          <p:nvPr/>
        </p:nvSpPr>
        <p:spPr>
          <a:xfrm>
            <a:off x="730080" y="3432960"/>
            <a:ext cx="6594120" cy="1312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listOf(1, 2, 3, 4)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[1]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//  2 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indexed access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1" lang="en-US" sz="1600" spc="-1" strike="noStrike">
                <a:solidFill>
                  <a:srgbClr val="182f7c"/>
                </a:solidFill>
                <a:latin typeface="Consolas"/>
                <a:ea typeface="DejaVu Sans"/>
              </a:rPr>
              <a:t>val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list = listOf(1, 2, 3, 4)</a:t>
            </a:r>
            <a:endParaRPr b="0" lang="en-US" sz="1800" spc="-1" strike="noStrike">
              <a:latin typeface="Arial"/>
            </a:endParaRPr>
          </a:p>
          <a:p>
            <a:r>
              <a:rPr b="1" lang="en-US" sz="1600" spc="-1" strike="noStrike">
                <a:solidFill>
                  <a:srgbClr val="182f7c"/>
                </a:solidFill>
                <a:latin typeface="Consolas"/>
                <a:ea typeface="DejaVu Sans"/>
              </a:rPr>
              <a:t>val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newList = list - 2 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// 1, 3, 4 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original list was not changed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5" name="CustomShape 4"/>
          <p:cNvSpPr/>
          <p:nvPr/>
        </p:nvSpPr>
        <p:spPr>
          <a:xfrm>
            <a:off x="753120" y="5028480"/>
            <a:ext cx="6594120" cy="700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en-US" sz="1600" spc="-1" strike="noStrike">
                <a:solidFill>
                  <a:srgbClr val="182f7c"/>
                </a:solidFill>
                <a:latin typeface="Consolas"/>
                <a:ea typeface="DejaVu Sans"/>
              </a:rPr>
              <a:t>val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list = mutableListOf(1, 2, 3, 4)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list - 2 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// 1, 3, 4 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original list is changed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27" dur="indefinite" restart="never" nodeType="tmRoot">
          <p:childTnLst>
            <p:seq>
              <p:cTn id="128" nodeType="mainSeq">
                <p:childTnLst>
                  <p:par>
                    <p:cTn id="129" fill="freeze">
                      <p:stCondLst>
                        <p:cond delay="indefinite"/>
                      </p:stCondLst>
                      <p:childTnLst>
                        <p:par>
                          <p:cTn id="130" fill="freeze">
                            <p:stCondLst>
                              <p:cond delay="0"/>
                            </p:stCondLst>
                            <p:childTnLst>
                              <p:par>
                                <p:cTn id="1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freeze">
                      <p:stCondLst>
                        <p:cond delay="indefinite"/>
                      </p:stCondLst>
                      <p:childTnLst>
                        <p:par>
                          <p:cTn id="134" fill="freeze">
                            <p:stCondLst>
                              <p:cond delay="0"/>
                            </p:stCondLst>
                            <p:childTnLst>
                              <p:par>
                                <p:cTn id="1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freeze">
                      <p:stCondLst>
                        <p:cond delay="indefinite"/>
                      </p:stCondLst>
                      <p:childTnLst>
                        <p:par>
                          <p:cTn id="138" fill="freeze">
                            <p:stCondLst>
                              <p:cond delay="0"/>
                            </p:stCondLst>
                            <p:childTnLst>
                              <p:par>
                                <p:cTn id="1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1355040" y="1227600"/>
            <a:ext cx="6490440" cy="1883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808080"/>
                </a:solidFill>
                <a:latin typeface="Consolas"/>
                <a:ea typeface="DejaVu Sans"/>
              </a:rPr>
              <a:t>What will be printed?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182f7c"/>
                </a:solidFill>
                <a:latin typeface="Consolas"/>
                <a:ea typeface="DejaVu Sans"/>
              </a:rPr>
              <a:t>val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list1 = listOf(</a:t>
            </a:r>
            <a:r>
              <a:rPr b="1" lang="en-US" sz="1600" spc="-1" strike="noStrike">
                <a:solidFill>
                  <a:srgbClr val="182f7c"/>
                </a:solidFill>
                <a:latin typeface="Consolas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, </a:t>
            </a:r>
            <a:r>
              <a:rPr b="1" lang="en-US" sz="1600" spc="-1" strike="noStrike">
                <a:solidFill>
                  <a:srgbClr val="182f7c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, </a:t>
            </a:r>
            <a:r>
              <a:rPr b="1" lang="en-US" sz="1600" spc="-1" strike="noStrike">
                <a:solidFill>
                  <a:srgbClr val="182f7c"/>
                </a:solidFill>
                <a:latin typeface="Consolas"/>
                <a:ea typeface="DejaVu Sans"/>
              </a:rPr>
              <a:t>3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182f7c"/>
                </a:solidFill>
                <a:latin typeface="Consolas"/>
                <a:ea typeface="DejaVu Sans"/>
              </a:rPr>
              <a:t>var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list2 = list1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list2 += </a:t>
            </a:r>
            <a:r>
              <a:rPr b="1" lang="en-US" sz="1600" spc="-1" strike="noStrike">
                <a:solidFill>
                  <a:srgbClr val="182f7c"/>
                </a:solidFill>
                <a:latin typeface="Consolas"/>
                <a:ea typeface="DejaVu Sans"/>
              </a:rPr>
              <a:t>4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println(list1)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println(list2)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657720" y="972360"/>
            <a:ext cx="494280" cy="807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182f7c"/>
                </a:solidFill>
                <a:latin typeface="Consolas"/>
                <a:ea typeface="DejaVu Sans"/>
              </a:rPr>
              <a:t>?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78" name="CustomShape 3"/>
          <p:cNvSpPr/>
          <p:nvPr/>
        </p:nvSpPr>
        <p:spPr>
          <a:xfrm>
            <a:off x="991440" y="3999960"/>
            <a:ext cx="2065680" cy="784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182f7c"/>
                </a:solidFill>
                <a:latin typeface="Consolas"/>
                <a:ea typeface="DejaVu Sans"/>
              </a:rPr>
              <a:t>1.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[1, 2, 3]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[1, 2, 3, 4]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179" name="CustomShape 4"/>
          <p:cNvSpPr/>
          <p:nvPr/>
        </p:nvSpPr>
        <p:spPr>
          <a:xfrm>
            <a:off x="3888000" y="3991680"/>
            <a:ext cx="2065680" cy="784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182f7c"/>
                </a:solidFill>
                <a:latin typeface="Consolas"/>
                <a:ea typeface="DejaVu Sans"/>
              </a:rPr>
              <a:t>2.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[1, 2, 3, 4]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[1, 2, 3, 4]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2131560" y="4276080"/>
            <a:ext cx="1017360" cy="1017360"/>
          </a:xfrm>
          <a:prstGeom prst="rect">
            <a:avLst/>
          </a:prstGeom>
          <a:ln>
            <a:noFill/>
          </a:ln>
        </p:spPr>
      </p:pic>
      <p:sp>
        <p:nvSpPr>
          <p:cNvPr id="181" name="CustomShape 5"/>
          <p:cNvSpPr/>
          <p:nvPr/>
        </p:nvSpPr>
        <p:spPr>
          <a:xfrm>
            <a:off x="323640" y="332640"/>
            <a:ext cx="755856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bd3632"/>
                </a:solidFill>
                <a:latin typeface="Arial"/>
                <a:ea typeface="Georgia"/>
              </a:rPr>
              <a:t>List – plus / minus</a:t>
            </a:r>
            <a:endParaRPr b="0" lang="en-US" sz="2500" spc="-1" strike="noStrike">
              <a:latin typeface="Arial"/>
            </a:endParaRPr>
          </a:p>
        </p:txBody>
      </p:sp>
    </p:spTree>
  </p:cSld>
  <p:timing>
    <p:tnLst>
      <p:par>
        <p:cTn id="141" dur="indefinite" restart="never" nodeType="tmRoot">
          <p:childTnLst>
            <p:seq>
              <p:cTn id="142" nodeType="mainSeq">
                <p:childTnLst>
                  <p:par>
                    <p:cTn id="143" fill="freeze">
                      <p:stCondLst>
                        <p:cond delay="indefinite"/>
                      </p:stCondLst>
                      <p:childTnLst>
                        <p:par>
                          <p:cTn id="144" fill="freeze">
                            <p:stCondLst>
                              <p:cond delay="0"/>
                            </p:stCondLst>
                            <p:childTnLst>
                              <p:par>
                                <p:cTn id="1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freeze">
                      <p:stCondLst>
                        <p:cond delay="indefinite"/>
                      </p:stCondLst>
                      <p:childTnLst>
                        <p:par>
                          <p:cTn id="148" fill="freeze">
                            <p:stCondLst>
                              <p:cond delay="0"/>
                            </p:stCondLst>
                            <p:childTnLst>
                              <p:par>
                                <p:cTn id="1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freeze">
                      <p:stCondLst>
                        <p:cond delay="indefinite"/>
                      </p:stCondLst>
                      <p:childTnLst>
                        <p:par>
                          <p:cTn id="152" fill="freeze">
                            <p:stCondLst>
                              <p:cond delay="0"/>
                            </p:stCondLst>
                            <p:childTnLst>
                              <p:par>
                                <p:cTn id="1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323640" y="332640"/>
            <a:ext cx="755856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bd3632"/>
                </a:solidFill>
                <a:latin typeface="Arial"/>
                <a:ea typeface="Georgia"/>
              </a:rPr>
              <a:t>Collections</a:t>
            </a:r>
            <a:endParaRPr b="0" lang="en-US" sz="2500" spc="-1" strike="noStrike">
              <a:latin typeface="Arial"/>
            </a:endParaRPr>
          </a:p>
        </p:txBody>
      </p:sp>
      <p:pic>
        <p:nvPicPr>
          <p:cNvPr id="131" name="Picture 3" descr=""/>
          <p:cNvPicPr/>
          <p:nvPr/>
        </p:nvPicPr>
        <p:blipFill>
          <a:blip r:embed="rId1"/>
          <a:stretch/>
        </p:blipFill>
        <p:spPr>
          <a:xfrm>
            <a:off x="251640" y="908640"/>
            <a:ext cx="7899120" cy="5470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323640" y="332640"/>
            <a:ext cx="755856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bd3632"/>
                </a:solidFill>
                <a:latin typeface="Arial"/>
                <a:ea typeface="Georgia"/>
              </a:rPr>
              <a:t>Map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730080" y="913680"/>
            <a:ext cx="6315480" cy="2329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en-US" sz="1800" spc="-1" strike="noStrike">
                <a:solidFill>
                  <a:srgbClr val="182f7c"/>
                </a:solidFill>
                <a:latin typeface="Arial"/>
                <a:ea typeface="DejaVu Sans"/>
              </a:rPr>
              <a:t>val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map =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mapOf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b="1" lang="en-US" sz="1800" spc="-1" strike="noStrike">
                <a:solidFill>
                  <a:srgbClr val="182f7c"/>
                </a:solidFill>
                <a:latin typeface="Arial"/>
                <a:ea typeface="DejaVu Sans"/>
              </a:rPr>
              <a:t>Pair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(“abc”, 1)) ~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mapOf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(“abc” </a:t>
            </a:r>
            <a:r>
              <a:rPr b="1" lang="en-US" sz="1800" spc="-1" strike="noStrike">
                <a:solidFill>
                  <a:srgbClr val="182f7c"/>
                </a:solidFill>
                <a:latin typeface="Arial"/>
                <a:ea typeface="DejaVu Sans"/>
              </a:rPr>
              <a:t>to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1)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mutableMapOf()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hashMapOf()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sortedMapOf()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linkedMapOf() 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// insert ordering is kept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4" name="CustomShape 3"/>
          <p:cNvSpPr/>
          <p:nvPr/>
        </p:nvSpPr>
        <p:spPr>
          <a:xfrm>
            <a:off x="729360" y="3701520"/>
            <a:ext cx="6571800" cy="2538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map.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keys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// set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map.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values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// Collection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map.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mapKeys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{ key -&gt; ... }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map.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mapKeys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{ value -&gt; ... }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map.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filterKeys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{ key -&gt; ... }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map.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filterValues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{ value -&gt; ... }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map.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forEach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{ key, value -&gt; ... }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map.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asIterable().forEachIndexed()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{ index, mapEntry -&gt; ... }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55" dur="indefinite" restart="never" nodeType="tmRoot">
          <p:childTnLst>
            <p:seq>
              <p:cTn id="156" nodeType="mainSeq">
                <p:childTnLst>
                  <p:par>
                    <p:cTn id="157" fill="freeze">
                      <p:stCondLst>
                        <p:cond delay="indefinite"/>
                      </p:stCondLst>
                      <p:childTnLst>
                        <p:par>
                          <p:cTn id="158" fill="freeze">
                            <p:stCondLst>
                              <p:cond delay="0"/>
                            </p:stCondLst>
                            <p:childTnLst>
                              <p:par>
                                <p:cTn id="1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freeze">
                      <p:stCondLst>
                        <p:cond delay="indefinite"/>
                      </p:stCondLst>
                      <p:childTnLst>
                        <p:par>
                          <p:cTn id="162" fill="freeze">
                            <p:stCondLst>
                              <p:cond delay="0"/>
                            </p:stCondLst>
                            <p:childTnLst>
                              <p:par>
                                <p:cTn id="1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" descr=""/>
          <p:cNvPicPr/>
          <p:nvPr/>
        </p:nvPicPr>
        <p:blipFill>
          <a:blip r:embed="rId1"/>
          <a:stretch/>
        </p:blipFill>
        <p:spPr>
          <a:xfrm>
            <a:off x="731520" y="1344960"/>
            <a:ext cx="6617880" cy="3408120"/>
          </a:xfrm>
          <a:prstGeom prst="rect">
            <a:avLst/>
          </a:prstGeom>
          <a:ln>
            <a:noFill/>
          </a:ln>
        </p:spPr>
      </p:pic>
      <p:sp>
        <p:nvSpPr>
          <p:cNvPr id="186" name="CustomShape 1"/>
          <p:cNvSpPr/>
          <p:nvPr/>
        </p:nvSpPr>
        <p:spPr>
          <a:xfrm>
            <a:off x="323640" y="332640"/>
            <a:ext cx="755856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bd3632"/>
                </a:solidFill>
                <a:latin typeface="Arial"/>
                <a:ea typeface="Georgia"/>
              </a:rPr>
              <a:t>Map</a:t>
            </a:r>
            <a:endParaRPr b="0" lang="en-US" sz="2500" spc="-1" strike="noStrike">
              <a:latin typeface="Arial"/>
            </a:endParaRPr>
          </a:p>
        </p:txBody>
      </p:sp>
    </p:spTree>
  </p:cSld>
  <p:timing>
    <p:tnLst>
      <p:par>
        <p:cTn id="165" dur="indefinite" restart="never" nodeType="tmRoot">
          <p:childTnLst>
            <p:seq>
              <p:cTn id="1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323640" y="332640"/>
            <a:ext cx="755856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bd3632"/>
                </a:solidFill>
                <a:latin typeface="Arial"/>
                <a:ea typeface="Georgia"/>
              </a:rPr>
              <a:t>Map - Multi value - getOrPut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373320" y="2053080"/>
            <a:ext cx="7702200" cy="400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en-US" sz="1800" spc="-1" strike="noStrike">
                <a:solidFill>
                  <a:srgbClr val="182f7c"/>
                </a:solidFill>
                <a:latin typeface="Arial"/>
                <a:ea typeface="DejaVu Sans"/>
              </a:rPr>
              <a:t>val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map = mutableMapOf("</a:t>
            </a:r>
            <a:r>
              <a:rPr b="0" lang="en-US" sz="1800" spc="-1" strike="noStrike">
                <a:solidFill>
                  <a:srgbClr val="820f71"/>
                </a:solidFill>
                <a:latin typeface="Arial"/>
                <a:ea typeface="DejaVu Sans"/>
              </a:rPr>
              <a:t>one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" </a:t>
            </a:r>
            <a:r>
              <a:rPr b="1" lang="en-US" sz="1800" spc="-1" strike="noStrike">
                <a:solidFill>
                  <a:srgbClr val="182f7c"/>
                </a:solidFill>
                <a:latin typeface="Arial"/>
                <a:ea typeface="DejaVu Sans"/>
              </a:rPr>
              <a:t>to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listOf(1, 2, 3))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9" name="CustomShape 3"/>
          <p:cNvSpPr/>
          <p:nvPr/>
        </p:nvSpPr>
        <p:spPr>
          <a:xfrm>
            <a:off x="373320" y="4212360"/>
            <a:ext cx="7702200" cy="819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// insert new value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map["</a:t>
            </a:r>
            <a:r>
              <a:rPr b="0" lang="en-US" sz="1800" spc="-1" strike="noStrike">
                <a:solidFill>
                  <a:srgbClr val="820f71"/>
                </a:solidFill>
                <a:latin typeface="Arial"/>
                <a:ea typeface="DejaVu Sans"/>
              </a:rPr>
              <a:t>two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"] = map.</a:t>
            </a:r>
            <a:r>
              <a:rPr b="1" lang="en-US" sz="1800" spc="-1" strike="noStrike">
                <a:solidFill>
                  <a:srgbClr val="182f7c"/>
                </a:solidFill>
                <a:latin typeface="Arial"/>
                <a:ea typeface="DejaVu Sans"/>
              </a:rPr>
              <a:t>getOrPut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("</a:t>
            </a:r>
            <a:r>
              <a:rPr b="0" lang="en-US" sz="1800" spc="-1" strike="noStrike">
                <a:solidFill>
                  <a:srgbClr val="820f71"/>
                </a:solidFill>
                <a:latin typeface="Arial"/>
                <a:ea typeface="DejaVu Sans"/>
              </a:rPr>
              <a:t>two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") { listOf() } + 9 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// one -&gt; 1, 3; two -&gt; 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0" name="CustomShape 4"/>
          <p:cNvSpPr/>
          <p:nvPr/>
        </p:nvSpPr>
        <p:spPr>
          <a:xfrm>
            <a:off x="396360" y="3083400"/>
            <a:ext cx="7702200" cy="732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// delete value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map["</a:t>
            </a:r>
            <a:r>
              <a:rPr b="0" lang="en-US" sz="1800" spc="-1" strike="noStrike">
                <a:solidFill>
                  <a:srgbClr val="820f71"/>
                </a:solidFill>
                <a:latin typeface="Arial"/>
                <a:ea typeface="DejaVu Sans"/>
              </a:rPr>
              <a:t>one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"] = map.</a:t>
            </a:r>
            <a:r>
              <a:rPr b="1" lang="en-US" sz="1800" spc="-1" strike="noStrike">
                <a:solidFill>
                  <a:srgbClr val="182f7c"/>
                </a:solidFill>
                <a:latin typeface="Arial"/>
                <a:ea typeface="DejaVu Sans"/>
              </a:rPr>
              <a:t>getOrPut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("</a:t>
            </a:r>
            <a:r>
              <a:rPr b="0" lang="en-US" sz="1800" spc="-1" strike="noStrike">
                <a:solidFill>
                  <a:srgbClr val="820f71"/>
                </a:solidFill>
                <a:latin typeface="Arial"/>
                <a:ea typeface="DejaVu Sans"/>
              </a:rPr>
              <a:t>one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") { listOf() } - 2 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// one -&gt; 1, 3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67" dur="indefinite" restart="never" nodeType="tmRoot">
          <p:childTnLst>
            <p:seq>
              <p:cTn id="168" nodeType="mainSeq">
                <p:childTnLst>
                  <p:par>
                    <p:cTn id="169" fill="freeze">
                      <p:stCondLst>
                        <p:cond delay="indefinite"/>
                      </p:stCondLst>
                      <p:childTnLst>
                        <p:par>
                          <p:cTn id="170" fill="freeze">
                            <p:stCondLst>
                              <p:cond delay="0"/>
                            </p:stCondLst>
                            <p:childTnLst>
                              <p:par>
                                <p:cTn id="1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freeze">
                      <p:stCondLst>
                        <p:cond delay="indefinite"/>
                      </p:stCondLst>
                      <p:childTnLst>
                        <p:par>
                          <p:cTn id="174" fill="freeze">
                            <p:stCondLst>
                              <p:cond delay="0"/>
                            </p:stCondLst>
                            <p:childTnLst>
                              <p:par>
                                <p:cTn id="1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freeze">
                      <p:stCondLst>
                        <p:cond delay="indefinite"/>
                      </p:stCondLst>
                      <p:childTnLst>
                        <p:par>
                          <p:cTn id="178" fill="freeze">
                            <p:stCondLst>
                              <p:cond delay="0"/>
                            </p:stCondLst>
                            <p:childTnLst>
                              <p:par>
                                <p:cTn id="1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323640" y="332640"/>
            <a:ext cx="755856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bd3632"/>
                </a:solidFill>
                <a:latin typeface="Arial"/>
                <a:ea typeface="Georgia"/>
              </a:rPr>
              <a:t>Set, Array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334800" y="3585240"/>
            <a:ext cx="7702200" cy="286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arrayOfNulls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&lt;Int&gt;(10)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// new Integer[10]  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arrayOf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(1, 2, 3, 4)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// new Integer[]{1, 2, 3, 4} 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intArrayOf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(1, 2, 3, 4)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// new int[]{1, 2, 3, 4} 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Array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b="0" lang="en-US" sz="1800" spc="-1" strike="noStrike">
                <a:solidFill>
                  <a:srgbClr val="820f71"/>
                </a:solidFill>
                <a:latin typeface="Arial"/>
                <a:ea typeface="DejaVu Sans"/>
              </a:rPr>
              <a:t>size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= 3) { it * 2 }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// new Integer[]{0, 2, 4} 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IntArray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b="0" lang="en-US" sz="1800" spc="-1" strike="noStrike">
                <a:solidFill>
                  <a:srgbClr val="820f71"/>
                </a:solidFill>
                <a:latin typeface="Arial"/>
                <a:ea typeface="DejaVu Sans"/>
              </a:rPr>
              <a:t>size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= 3) { it * 2 }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// new int[]{0, 2, 4}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>
            <a:off x="358200" y="1150920"/>
            <a:ext cx="4573440" cy="2084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setOf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(1, 2, 3)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// immutable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mutableSetOf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(1, 2, 3, 4)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// mutable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hashSetOf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(1, 2, 3, 4)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// mutable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sortedSetOf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(1, 2 ,3)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// mutable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81" dur="indefinite" restart="never" nodeType="tmRoot">
          <p:childTnLst>
            <p:seq>
              <p:cTn id="182" nodeType="mainSeq">
                <p:childTnLst>
                  <p:par>
                    <p:cTn id="183" fill="freeze">
                      <p:stCondLst>
                        <p:cond delay="indefinite"/>
                      </p:stCondLst>
                      <p:childTnLst>
                        <p:par>
                          <p:cTn id="184" fill="freeze">
                            <p:stCondLst>
                              <p:cond delay="0"/>
                            </p:stCondLst>
                            <p:childTnLst>
                              <p:par>
                                <p:cTn id="1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freeze">
                      <p:stCondLst>
                        <p:cond delay="indefinite"/>
                      </p:stCondLst>
                      <p:childTnLst>
                        <p:par>
                          <p:cTn id="188" fill="freeze">
                            <p:stCondLst>
                              <p:cond delay="0"/>
                            </p:stCondLst>
                            <p:childTnLst>
                              <p:par>
                                <p:cTn id="1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freeze">
                      <p:stCondLst>
                        <p:cond delay="indefinite"/>
                      </p:stCondLst>
                      <p:childTnLst>
                        <p:par>
                          <p:cTn id="192" fill="freeze">
                            <p:stCondLst>
                              <p:cond delay="0"/>
                            </p:stCondLst>
                            <p:childTnLst>
                              <p:par>
                                <p:cTn id="1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freeze">
                      <p:stCondLst>
                        <p:cond delay="indefinite"/>
                      </p:stCondLst>
                      <p:childTnLst>
                        <p:par>
                          <p:cTn id="196" fill="freeze">
                            <p:stCondLst>
                              <p:cond delay="0"/>
                            </p:stCondLst>
                            <p:childTnLst>
                              <p:par>
                                <p:cTn id="1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323640" y="332640"/>
            <a:ext cx="755856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bd3632"/>
                </a:solidFill>
                <a:latin typeface="Arial"/>
                <a:ea typeface="Georgia"/>
              </a:rPr>
              <a:t>List/Array - slice, chunked, windowed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295920" y="1355040"/>
            <a:ext cx="7702200" cy="3125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listOf(1,2,3,4).</a:t>
            </a:r>
            <a:r>
              <a:rPr b="1" lang="en-US" sz="1800" spc="-1" strike="noStrike">
                <a:solidFill>
                  <a:srgbClr val="182f7c"/>
                </a:solidFill>
                <a:latin typeface="Arial"/>
                <a:ea typeface="DejaVu Sans"/>
              </a:rPr>
              <a:t>slice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(0..1)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// 1, 2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arrayOf(1,2,3,4).</a:t>
            </a:r>
            <a:r>
              <a:rPr b="1" lang="en-US" sz="1800" spc="-1" strike="noStrike">
                <a:solidFill>
                  <a:srgbClr val="182f7c"/>
                </a:solidFill>
                <a:latin typeface="Arial"/>
                <a:ea typeface="DejaVu Sans"/>
              </a:rPr>
              <a:t>slice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(listOf(1, 3))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// 2, 4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listOf(1,2,3,4).</a:t>
            </a:r>
            <a:r>
              <a:rPr b="1" lang="en-US" sz="1800" spc="-1" strike="noStrike">
                <a:solidFill>
                  <a:srgbClr val="182f7c"/>
                </a:solidFill>
                <a:latin typeface="Arial"/>
                <a:ea typeface="DejaVu Sans"/>
              </a:rPr>
              <a:t>subList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(from, to)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// from inclusive, to exclusive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listOf(1,2,3,4).</a:t>
            </a:r>
            <a:r>
              <a:rPr b="1" lang="en-US" sz="1800" spc="-1" strike="noStrike">
                <a:solidFill>
                  <a:srgbClr val="182f7c"/>
                </a:solidFill>
                <a:latin typeface="Arial"/>
                <a:ea typeface="DejaVu Sans"/>
              </a:rPr>
              <a:t>subList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(0, 2)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// 1, 2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listOf(1,2,3,4).</a:t>
            </a:r>
            <a:r>
              <a:rPr b="1" lang="en-US" sz="1800" spc="-1" strike="noStrike">
                <a:solidFill>
                  <a:srgbClr val="182f7c"/>
                </a:solidFill>
                <a:latin typeface="Arial"/>
                <a:ea typeface="DejaVu Sans"/>
              </a:rPr>
              <a:t>chunked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b="0" lang="en-US" sz="1800" spc="-1" strike="noStrike">
                <a:solidFill>
                  <a:srgbClr val="820f71"/>
                </a:solidFill>
                <a:latin typeface="Arial"/>
                <a:ea typeface="DejaVu Sans"/>
              </a:rPr>
              <a:t>size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= 2)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// [1, 2] [3, 4]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listOf(1,2,3,4).</a:t>
            </a:r>
            <a:r>
              <a:rPr b="1" lang="en-US" sz="1800" spc="-1" strike="noStrike">
                <a:solidFill>
                  <a:srgbClr val="182f7c"/>
                </a:solidFill>
                <a:latin typeface="Arial"/>
                <a:ea typeface="DejaVu Sans"/>
              </a:rPr>
              <a:t>windowed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b="0" lang="en-US" sz="1800" spc="-1" strike="noStrike">
                <a:solidFill>
                  <a:srgbClr val="820f71"/>
                </a:solidFill>
                <a:latin typeface="Arial"/>
                <a:ea typeface="DejaVu Sans"/>
              </a:rPr>
              <a:t>size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= 2, </a:t>
            </a:r>
            <a:r>
              <a:rPr b="0" lang="en-US" sz="1800" spc="-1" strike="noStrike">
                <a:solidFill>
                  <a:srgbClr val="820f71"/>
                </a:solidFill>
                <a:latin typeface="Arial"/>
                <a:ea typeface="DejaVu Sans"/>
              </a:rPr>
              <a:t>step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= 1)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// [1, 2], [2, 3], [3, 4]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99" dur="indefinite" restart="never" nodeType="tmRoot">
          <p:childTnLst>
            <p:seq>
              <p:cTn id="2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323640" y="332640"/>
            <a:ext cx="755856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bd3632"/>
                </a:solidFill>
                <a:latin typeface="Arial"/>
                <a:ea typeface="Georgia"/>
              </a:rPr>
              <a:t>Sekvence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323640" y="764640"/>
            <a:ext cx="7558560" cy="583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343080" indent="-340920">
              <a:lnSpc>
                <a:spcPct val="100000"/>
              </a:lnSpc>
              <a:spcBef>
                <a:spcPts val="601"/>
              </a:spcBef>
              <a:spcAft>
                <a:spcPts val="400"/>
              </a:spcAft>
              <a:buClr>
                <a:srgbClr val="bd3632"/>
              </a:buClr>
              <a:buFont typeface="Arial"/>
              <a:buChar char="›"/>
            </a:pPr>
            <a:r>
              <a:rPr b="0" lang="en-US" sz="1900" spc="-1" strike="noStrike">
                <a:solidFill>
                  <a:srgbClr val="616365"/>
                </a:solidFill>
                <a:latin typeface="Arial"/>
                <a:ea typeface="DejaVu Sans"/>
              </a:rPr>
              <a:t>Základní vlastnosti</a:t>
            </a:r>
            <a:endParaRPr b="0" lang="en-US" sz="1900" spc="-1" strike="noStrike">
              <a:latin typeface="Arial"/>
            </a:endParaRPr>
          </a:p>
          <a:p>
            <a:pPr lvl="1" marL="640800" indent="-28368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d3632"/>
              </a:buClr>
              <a:buFont typeface="Arial"/>
              <a:buChar char="–"/>
            </a:pPr>
            <a:r>
              <a:rPr b="0" lang="en-US" sz="1600" spc="-1" strike="noStrike">
                <a:solidFill>
                  <a:srgbClr val="616365"/>
                </a:solidFill>
                <a:latin typeface="Arial"/>
                <a:ea typeface="DejaVu Sans"/>
              </a:rPr>
              <a:t>obdoba streamů v Javě</a:t>
            </a:r>
            <a:endParaRPr b="0" lang="en-US" sz="1600" spc="-1" strike="noStrike">
              <a:latin typeface="Arial"/>
            </a:endParaRPr>
          </a:p>
          <a:p>
            <a:pPr lvl="2" marL="864000" indent="-22644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>
                <a:srgbClr val="bd3632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616365"/>
                </a:solidFill>
                <a:latin typeface="Arial"/>
                <a:ea typeface="DejaVu Sans"/>
              </a:rPr>
              <a:t>byl zvolen nový název Sekvence </a:t>
            </a:r>
            <a:endParaRPr b="0" lang="en-US" sz="1500" spc="-1" strike="noStrike">
              <a:latin typeface="Arial"/>
            </a:endParaRPr>
          </a:p>
          <a:p>
            <a:pPr lvl="2" marL="864000" indent="-22644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>
                <a:srgbClr val="bd3632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616365"/>
                </a:solidFill>
                <a:latin typeface="Arial"/>
                <a:ea typeface="DejaVu Sans"/>
              </a:rPr>
              <a:t>kompatibilita s Java 6, kde streamy nejsou</a:t>
            </a:r>
            <a:endParaRPr b="0" lang="en-US" sz="1500" spc="-1" strike="noStrike">
              <a:latin typeface="Arial"/>
            </a:endParaRPr>
          </a:p>
          <a:p>
            <a:pPr lvl="1" marL="640800" indent="-28368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d3632"/>
              </a:buClr>
              <a:buFont typeface="Arial"/>
              <a:buChar char="–"/>
            </a:pPr>
            <a:r>
              <a:rPr b="0" lang="en-US" sz="1600" spc="-1" strike="noStrike">
                <a:solidFill>
                  <a:srgbClr val="616365"/>
                </a:solidFill>
                <a:latin typeface="Arial"/>
                <a:ea typeface="DejaVu Sans"/>
              </a:rPr>
              <a:t>na rozdíl od Javy nepodporují Sekvence paralelní zpracování</a:t>
            </a:r>
            <a:endParaRPr b="0" lang="en-US" sz="1600" spc="-1" strike="noStrike">
              <a:latin typeface="Arial"/>
            </a:endParaRPr>
          </a:p>
          <a:p>
            <a:pPr lvl="1" marL="640800" indent="-28368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d3632"/>
              </a:buClr>
              <a:buFont typeface="Arial"/>
              <a:buChar char="–"/>
            </a:pPr>
            <a:r>
              <a:rPr b="0" lang="en-US" sz="1600" spc="-1" strike="noStrike">
                <a:solidFill>
                  <a:srgbClr val="616365"/>
                </a:solidFill>
                <a:latin typeface="Arial"/>
                <a:ea typeface="DejaVu Sans"/>
              </a:rPr>
              <a:t>existuje opět dlouhá řada knihovních funkcí pro operace nad sekevencemi</a:t>
            </a:r>
            <a:br/>
            <a:r>
              <a:rPr b="0" lang="en-US" sz="1600" spc="-1" strike="noStrike">
                <a:solidFill>
                  <a:srgbClr val="616365"/>
                </a:solidFill>
                <a:latin typeface="Arial"/>
                <a:ea typeface="DejaVu Sans"/>
              </a:rPr>
              <a:t> </a:t>
            </a:r>
            <a:endParaRPr b="0" lang="en-US" sz="16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601"/>
              </a:spcBef>
              <a:spcAft>
                <a:spcPts val="400"/>
              </a:spcAft>
              <a:buClr>
                <a:srgbClr val="bd3632"/>
              </a:buClr>
              <a:buFont typeface="Arial"/>
              <a:buChar char="›"/>
            </a:pPr>
            <a:r>
              <a:rPr b="0" lang="en-US" sz="1900" spc="-1" strike="noStrike">
                <a:solidFill>
                  <a:srgbClr val="616365"/>
                </a:solidFill>
                <a:latin typeface="Arial"/>
                <a:ea typeface="DejaVu Sans"/>
              </a:rPr>
              <a:t>Vhodné pro scénáře</a:t>
            </a:r>
            <a:endParaRPr b="0" lang="en-US" sz="1900" spc="-1" strike="noStrike">
              <a:latin typeface="Arial"/>
            </a:endParaRPr>
          </a:p>
          <a:p>
            <a:pPr lvl="1" marL="640800" indent="-28368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d3632"/>
              </a:buClr>
              <a:buFont typeface="Arial"/>
              <a:buChar char="–"/>
            </a:pPr>
            <a:r>
              <a:rPr b="0" lang="en-US" sz="1600" spc="-1" strike="noStrike">
                <a:solidFill>
                  <a:srgbClr val="616365"/>
                </a:solidFill>
                <a:latin typeface="Arial"/>
                <a:ea typeface="DejaVu Sans"/>
              </a:rPr>
              <a:t>kdy není předem známá velikost kolekce</a:t>
            </a:r>
            <a:endParaRPr b="0" lang="en-US" sz="1600" spc="-1" strike="noStrike">
              <a:latin typeface="Arial"/>
            </a:endParaRPr>
          </a:p>
          <a:p>
            <a:pPr lvl="2" marL="864000" indent="-22644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>
                <a:srgbClr val="bd3632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616365"/>
                </a:solidFill>
                <a:latin typeface="Arial"/>
                <a:ea typeface="DejaVu Sans"/>
              </a:rPr>
              <a:t>př. Načítání dat z databáze, ze souboru atd.</a:t>
            </a:r>
            <a:endParaRPr b="0" lang="en-US" sz="1500" spc="-1" strike="noStrike">
              <a:latin typeface="Arial"/>
            </a:endParaRPr>
          </a:p>
          <a:p>
            <a:pPr lvl="1" marL="640800" indent="-28368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d3632"/>
              </a:buClr>
              <a:buFont typeface="Arial"/>
              <a:buChar char="–"/>
            </a:pPr>
            <a:r>
              <a:rPr b="0" lang="en-US" sz="1600" spc="-1" strike="noStrike">
                <a:solidFill>
                  <a:srgbClr val="616365"/>
                </a:solidFill>
                <a:latin typeface="Arial"/>
                <a:ea typeface="DejaVu Sans"/>
              </a:rPr>
              <a:t>zřetězení - .map {}.filter{}.take(). ………</a:t>
            </a:r>
            <a:endParaRPr b="0" lang="en-US" sz="1600" spc="-1" strike="noStrike">
              <a:latin typeface="Arial"/>
            </a:endParaRPr>
          </a:p>
          <a:p>
            <a:pPr lvl="2" marL="864000" indent="-22644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>
                <a:srgbClr val="bd3632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616365"/>
                </a:solidFill>
                <a:latin typeface="Arial"/>
                <a:ea typeface="DejaVu Sans"/>
              </a:rPr>
              <a:t>v případě kolekcí se v každém kroku vytváří nová kolekce</a:t>
            </a:r>
            <a:endParaRPr b="0" lang="en-US" sz="1500" spc="-1" strike="noStrike">
              <a:latin typeface="Arial"/>
            </a:endParaRPr>
          </a:p>
          <a:p>
            <a:pPr lvl="2" marL="864000" indent="-22644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>
                <a:srgbClr val="bd3632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616365"/>
                </a:solidFill>
                <a:latin typeface="Arial"/>
                <a:ea typeface="DejaVu Sans"/>
              </a:rPr>
              <a:t>náročné na paměť, může při náročných operacích být dost pomalé</a:t>
            </a: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201" dur="indefinite" restart="never" nodeType="tmRoot">
          <p:childTnLst>
            <p:seq>
              <p:cTn id="2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323640" y="332640"/>
            <a:ext cx="7558560" cy="35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bd3632"/>
                </a:solidFill>
                <a:latin typeface="Arial"/>
                <a:ea typeface="Georgia"/>
              </a:rPr>
              <a:t>Sekvence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323640" y="1052640"/>
            <a:ext cx="7558560" cy="150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343080" indent="-340920">
              <a:lnSpc>
                <a:spcPct val="100000"/>
              </a:lnSpc>
              <a:spcBef>
                <a:spcPts val="601"/>
              </a:spcBef>
              <a:spcAft>
                <a:spcPts val="400"/>
              </a:spcAft>
              <a:buClr>
                <a:srgbClr val="bd3632"/>
              </a:buClr>
              <a:buFont typeface="Arial"/>
              <a:buChar char="›"/>
            </a:pPr>
            <a:r>
              <a:rPr b="0" lang="en-US" sz="1900" spc="-1" strike="noStrike">
                <a:solidFill>
                  <a:srgbClr val="616365"/>
                </a:solidFill>
                <a:latin typeface="Arial"/>
                <a:ea typeface="DejaVu Sans"/>
              </a:rPr>
              <a:t>Vytvoření</a:t>
            </a:r>
            <a:endParaRPr b="0" lang="en-US" sz="1900" spc="-1" strike="noStrike">
              <a:latin typeface="Arial"/>
            </a:endParaRPr>
          </a:p>
          <a:p>
            <a:pPr lvl="1" marL="640800" indent="-28368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d3632"/>
              </a:buClr>
              <a:buFont typeface="Arial"/>
              <a:buChar char="–"/>
            </a:pPr>
            <a:r>
              <a:rPr b="0" lang="en-US" sz="1600" spc="-1" strike="noStrike">
                <a:solidFill>
                  <a:srgbClr val="616365"/>
                </a:solidFill>
                <a:latin typeface="Arial"/>
                <a:ea typeface="DejaVu Sans"/>
              </a:rPr>
              <a:t>sequenceOf</a:t>
            </a:r>
            <a:endParaRPr b="0" lang="en-US" sz="1600" spc="-1" strike="noStrike">
              <a:latin typeface="Arial"/>
            </a:endParaRPr>
          </a:p>
          <a:p>
            <a:pPr lvl="1" marL="640800" indent="-28368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d3632"/>
              </a:buClr>
              <a:buFont typeface="Arial"/>
              <a:buChar char="–"/>
            </a:pPr>
            <a:r>
              <a:rPr b="0" lang="en-US" sz="1600" spc="-1" strike="noStrike">
                <a:solidFill>
                  <a:srgbClr val="616365"/>
                </a:solidFill>
                <a:latin typeface="Arial"/>
                <a:ea typeface="DejaVu Sans"/>
              </a:rPr>
              <a:t>asSequence</a:t>
            </a:r>
            <a:endParaRPr b="0" lang="en-US" sz="1600" spc="-1" strike="noStrike">
              <a:latin typeface="Arial"/>
            </a:endParaRPr>
          </a:p>
          <a:p>
            <a:pPr lvl="1" marL="640800" indent="-28368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d3632"/>
              </a:buClr>
              <a:buFont typeface="Arial"/>
              <a:buChar char="–"/>
            </a:pPr>
            <a:r>
              <a:rPr b="0" lang="en-US" sz="1600" spc="-1" strike="noStrike">
                <a:solidFill>
                  <a:srgbClr val="616365"/>
                </a:solidFill>
                <a:latin typeface="Arial"/>
                <a:ea typeface="DejaVu Sans"/>
              </a:rPr>
              <a:t>generateSequence(seed: T?, nextFunction: (T) -&gt; T?) : Sequence&lt;T&gt;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400"/>
              </a:spcAft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334440" y="2934720"/>
            <a:ext cx="2498400" cy="333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1" i="1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sequenceOf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,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,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3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,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4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1" name="CustomShape 4"/>
          <p:cNvSpPr/>
          <p:nvPr/>
        </p:nvSpPr>
        <p:spPr>
          <a:xfrm>
            <a:off x="274320" y="4115520"/>
            <a:ext cx="3925440" cy="820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i="1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generateSequence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 </a:t>
            </a:r>
            <a:r>
              <a:rPr b="1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{ it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+ 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1 </a:t>
            </a:r>
            <a:r>
              <a:rPr b="1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}</a:t>
            </a:r>
            <a:br/>
            <a:r>
              <a:rPr b="1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.</a:t>
            </a:r>
            <a:r>
              <a:rPr b="0" i="1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take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10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       .</a:t>
            </a:r>
            <a:r>
              <a:rPr b="0" i="1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forEach </a:t>
            </a:r>
            <a:r>
              <a:rPr b="1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{ it 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2" name="CustomShape 5"/>
          <p:cNvSpPr/>
          <p:nvPr/>
        </p:nvSpPr>
        <p:spPr>
          <a:xfrm>
            <a:off x="4755240" y="2988720"/>
            <a:ext cx="2832480" cy="1307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listOf(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,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2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,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3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,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  <a:ea typeface="DejaVu Sans"/>
              </a:rPr>
              <a:t>4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.</a:t>
            </a:r>
            <a:r>
              <a:rPr b="1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asSequence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()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.take(2)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.map { it * 2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.filter { it &gt; 2 }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203" dur="indefinite" restart="never" nodeType="tmRoot">
          <p:childTnLst>
            <p:seq>
              <p:cTn id="204" nodeType="mainSeq">
                <p:childTnLst>
                  <p:par>
                    <p:cTn id="205" fill="freeze">
                      <p:stCondLst>
                        <p:cond delay="indefinite"/>
                      </p:stCondLst>
                      <p:childTnLst>
                        <p:par>
                          <p:cTn id="206" fill="freeze">
                            <p:stCondLst>
                              <p:cond delay="0"/>
                            </p:stCondLst>
                            <p:childTnLst>
                              <p:par>
                                <p:cTn id="2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freeze">
                      <p:stCondLst>
                        <p:cond delay="indefinite"/>
                      </p:stCondLst>
                      <p:childTnLst>
                        <p:par>
                          <p:cTn id="210" fill="freeze">
                            <p:stCondLst>
                              <p:cond delay="0"/>
                            </p:stCondLst>
                            <p:childTnLst>
                              <p:par>
                                <p:cTn id="2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freeze">
                      <p:stCondLst>
                        <p:cond delay="indefinite"/>
                      </p:stCondLst>
                      <p:childTnLst>
                        <p:par>
                          <p:cTn id="214" fill="freeze">
                            <p:stCondLst>
                              <p:cond delay="0"/>
                            </p:stCondLst>
                            <p:childTnLst>
                              <p:par>
                                <p:cTn id="2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freeze">
                      <p:stCondLst>
                        <p:cond delay="indefinite"/>
                      </p:stCondLst>
                      <p:childTnLst>
                        <p:par>
                          <p:cTn id="218" fill="freeze">
                            <p:stCondLst>
                              <p:cond delay="0"/>
                            </p:stCondLst>
                            <p:childTnLst>
                              <p:par>
                                <p:cTn id="2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318960" y="333000"/>
            <a:ext cx="7558560" cy="71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bd3632"/>
                </a:solidFill>
                <a:latin typeface="Arial"/>
                <a:ea typeface="Georgia"/>
              </a:rPr>
              <a:t>Working with Collections in a functional style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457200" y="1188720"/>
            <a:ext cx="6490440" cy="820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182f7c"/>
                </a:solidFill>
                <a:latin typeface="Consolas"/>
                <a:ea typeface="DejaVu Sans"/>
              </a:rPr>
              <a:t>val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empl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oyees: List&lt;Employee&gt;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182f7c"/>
                </a:solidFill>
                <a:latin typeface="Consolas"/>
                <a:ea typeface="DejaVu Sans"/>
              </a:rPr>
              <a:t>data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1" lang="en-US" sz="1600" spc="-1" strike="noStrike">
                <a:solidFill>
                  <a:srgbClr val="182f7c"/>
                </a:solidFill>
                <a:latin typeface="Consolas"/>
                <a:ea typeface="DejaVu Sans"/>
              </a:rPr>
              <a:t>class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Employee(</a:t>
            </a:r>
            <a:r>
              <a:rPr b="1" lang="en-US" sz="1600" spc="-1" strike="noStrike">
                <a:solidFill>
                  <a:srgbClr val="182f7c"/>
                </a:solidFill>
                <a:latin typeface="Consolas"/>
                <a:ea typeface="DejaVu Sans"/>
              </a:rPr>
              <a:t>val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1" lang="en-US" sz="1600" spc="-1" strike="noStrike">
                <a:solidFill>
                  <a:srgbClr val="820f71"/>
                </a:solidFill>
                <a:latin typeface="Consolas"/>
                <a:ea typeface="DejaVu Sans"/>
              </a:rPr>
              <a:t>city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: City, </a:t>
            </a:r>
            <a:r>
              <a:rPr b="1" lang="en-US" sz="1600" spc="-1" strike="noStrike">
                <a:solidFill>
                  <a:srgbClr val="182f7c"/>
                </a:solidFill>
                <a:latin typeface="Consolas"/>
                <a:ea typeface="DejaVu Sans"/>
              </a:rPr>
              <a:t>val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</a:t>
            </a:r>
            <a:r>
              <a:rPr b="1" lang="en-US" sz="1600" spc="-1" strike="noStrike">
                <a:solidFill>
                  <a:srgbClr val="820f71"/>
                </a:solidFill>
                <a:latin typeface="Consolas"/>
                <a:ea typeface="DejaVu Sans"/>
              </a:rPr>
              <a:t>age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: Int)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457200" y="3078720"/>
            <a:ext cx="7404840" cy="577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808080"/>
                </a:solidFill>
                <a:latin typeface="Consolas"/>
                <a:ea typeface="DejaVu Sans"/>
              </a:rPr>
              <a:t>What’s an average age of employees working in Prague?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135" name="CustomShape 4"/>
          <p:cNvSpPr/>
          <p:nvPr/>
        </p:nvSpPr>
        <p:spPr>
          <a:xfrm>
            <a:off x="640080" y="4023360"/>
            <a:ext cx="6490440" cy="1307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employees.filter { </a:t>
            </a:r>
            <a:r>
              <a:rPr b="1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it</a:t>
            </a:r>
            <a:r>
              <a:rPr b="1" lang="en-US" sz="1600" spc="-1" strike="noStrike">
                <a:solidFill>
                  <a:srgbClr val="820f71"/>
                </a:solidFill>
                <a:latin typeface="Consolas"/>
                <a:ea typeface="DejaVu Sans"/>
              </a:rPr>
              <a:t>.city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== </a:t>
            </a:r>
            <a:r>
              <a:rPr b="1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City</a:t>
            </a:r>
            <a:r>
              <a:rPr b="1" lang="en-US" sz="1600" spc="-1" strike="noStrike">
                <a:solidFill>
                  <a:srgbClr val="820f71"/>
                </a:solidFill>
                <a:latin typeface="Consolas"/>
                <a:ea typeface="DejaVu Sans"/>
              </a:rPr>
              <a:t>.PRAGUE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}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.map { </a:t>
            </a:r>
            <a:r>
              <a:rPr b="1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it</a:t>
            </a:r>
            <a:r>
              <a:rPr b="1" lang="en-US" sz="1600" spc="-1" strike="noStrike">
                <a:solidFill>
                  <a:srgbClr val="820f71"/>
                </a:solidFill>
                <a:latin typeface="Consolas"/>
                <a:ea typeface="DejaVu Sans"/>
              </a:rPr>
              <a:t>.age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 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  <a:ea typeface="DejaVu Sans"/>
              </a:rPr>
              <a:t>.average()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>
                <p:childTnLst>
                  <p:par>
                    <p:cTn id="7" fill="freeze">
                      <p:stCondLst>
                        <p:cond delay="indefinite"/>
                      </p:stCondLst>
                      <p:childTnLst>
                        <p:par>
                          <p:cTn id="8" fill="freeze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928080" y="1440360"/>
            <a:ext cx="6202800" cy="3221640"/>
          </a:xfrm>
          <a:prstGeom prst="rect">
            <a:avLst/>
          </a:prstGeom>
          <a:ln>
            <a:noFill/>
          </a:ln>
        </p:spPr>
      </p:pic>
      <p:sp>
        <p:nvSpPr>
          <p:cNvPr id="137" name="CustomShape 1"/>
          <p:cNvSpPr/>
          <p:nvPr/>
        </p:nvSpPr>
        <p:spPr>
          <a:xfrm>
            <a:off x="640080" y="3987360"/>
            <a:ext cx="6490440" cy="1307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listOf(1, 2, 3, 4).</a:t>
            </a:r>
            <a:r>
              <a:rPr b="1" lang="en-US" sz="1800" spc="-1" strike="noStrike">
                <a:solidFill>
                  <a:srgbClr val="182f7c"/>
                </a:solidFill>
                <a:latin typeface="Arial"/>
                <a:ea typeface="DejaVu Sans"/>
              </a:rPr>
              <a:t>filterNot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{ it % 2 == 0 }  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// 1, 3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 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listOf(1, 2, null, 4).</a:t>
            </a:r>
            <a:r>
              <a:rPr b="1" lang="en-US" sz="1800" spc="-1" strike="noStrike">
                <a:solidFill>
                  <a:srgbClr val="182f7c"/>
                </a:solidFill>
                <a:latin typeface="Arial"/>
                <a:ea typeface="DejaVu Sans"/>
              </a:rPr>
              <a:t>filterNotNull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() 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 // 1, 2, 4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>
                <p:childTnLst>
                  <p:par>
                    <p:cTn id="13" fill="freeze">
                      <p:stCondLst>
                        <p:cond delay="indefinite"/>
                      </p:stCondLst>
                      <p:childTnLst>
                        <p:par>
                          <p:cTn id="14" fill="freeze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914400" y="914400"/>
            <a:ext cx="6535800" cy="3429000"/>
          </a:xfrm>
          <a:prstGeom prst="rect">
            <a:avLst/>
          </a:prstGeom>
          <a:ln>
            <a:noFill/>
          </a:ln>
        </p:spPr>
      </p:pic>
      <p:sp>
        <p:nvSpPr>
          <p:cNvPr id="139" name="CustomShape 1"/>
          <p:cNvSpPr/>
          <p:nvPr/>
        </p:nvSpPr>
        <p:spPr>
          <a:xfrm>
            <a:off x="640080" y="3987360"/>
            <a:ext cx="6490440" cy="1307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listOf(1, 2, 3, 4).</a:t>
            </a:r>
            <a:r>
              <a:rPr b="1" lang="en-US" sz="1800" spc="-1" strike="noStrike">
                <a:solidFill>
                  <a:srgbClr val="182f7c"/>
                </a:solidFill>
                <a:latin typeface="Arial"/>
                <a:ea typeface="DejaVu Sans"/>
              </a:rPr>
              <a:t>map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{ it * 2 }  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// 2, 4, 6, 8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 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listOf(1, 2, null, 4).</a:t>
            </a:r>
            <a:r>
              <a:rPr b="1" lang="en-US" sz="1800" spc="-1" strike="noStrike">
                <a:solidFill>
                  <a:srgbClr val="182f7c"/>
                </a:solidFill>
                <a:latin typeface="Arial"/>
                <a:ea typeface="DejaVu Sans"/>
              </a:rPr>
              <a:t>mapNotNull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{ it – 1 } 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 // 0, 1, 3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>
                <p:childTnLst>
                  <p:par>
                    <p:cTn id="19" fill="freeze">
                      <p:stCondLst>
                        <p:cond delay="indefinite"/>
                      </p:stCondLst>
                      <p:childTnLst>
                        <p:par>
                          <p:cTn id="20" fill="freeze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714600" y="532440"/>
            <a:ext cx="6781680" cy="3580920"/>
          </a:xfrm>
          <a:prstGeom prst="rect">
            <a:avLst/>
          </a:prstGeom>
          <a:ln>
            <a:noFill/>
          </a:ln>
        </p:spPr>
      </p:pic>
      <p:sp>
        <p:nvSpPr>
          <p:cNvPr id="141" name="CustomShape 1"/>
          <p:cNvSpPr/>
          <p:nvPr/>
        </p:nvSpPr>
        <p:spPr>
          <a:xfrm>
            <a:off x="640080" y="3987360"/>
            <a:ext cx="6490440" cy="1307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listOf(1, 2, 3, 4).</a:t>
            </a:r>
            <a:r>
              <a:rPr b="1" lang="en-US" sz="1800" spc="-1" strike="noStrike">
                <a:solidFill>
                  <a:srgbClr val="182f7c"/>
                </a:solidFill>
                <a:latin typeface="Arial"/>
                <a:ea typeface="DejaVu Sans"/>
              </a:rPr>
              <a:t>none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{ it == 0 }  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// true 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       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l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istOf(1, 2, 3, 4).</a:t>
            </a:r>
            <a:r>
              <a:rPr b="1" lang="en-US" sz="1800" spc="-1" strike="noStrike">
                <a:solidFill>
                  <a:srgbClr val="182f7c"/>
                </a:solidFill>
                <a:latin typeface="Arial"/>
                <a:ea typeface="DejaVu Sans"/>
              </a:rPr>
              <a:t>all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{ it &gt; 2  } 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 // false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>
                <p:childTnLst>
                  <p:par>
                    <p:cTn id="25" fill="freeze">
                      <p:stCondLst>
                        <p:cond delay="indefinite"/>
                      </p:stCondLst>
                      <p:childTnLst>
                        <p:par>
                          <p:cTn id="26" fill="freeze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618840" y="276840"/>
            <a:ext cx="6969240" cy="3653640"/>
          </a:xfrm>
          <a:prstGeom prst="rect">
            <a:avLst/>
          </a:prstGeom>
          <a:ln>
            <a:noFill/>
          </a:ln>
        </p:spPr>
      </p:pic>
      <p:sp>
        <p:nvSpPr>
          <p:cNvPr id="143" name="CustomShape 1"/>
          <p:cNvSpPr/>
          <p:nvPr/>
        </p:nvSpPr>
        <p:spPr>
          <a:xfrm>
            <a:off x="457200" y="3108960"/>
            <a:ext cx="7256520" cy="237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listOf(1, 2, 3, 4).</a:t>
            </a:r>
            <a:r>
              <a:rPr b="1" lang="en-US" sz="1800" spc="-1" strike="noStrike">
                <a:solidFill>
                  <a:srgbClr val="182f7c"/>
                </a:solidFill>
                <a:latin typeface="Arial"/>
                <a:ea typeface="DejaVu Sans"/>
              </a:rPr>
              <a:t>first()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// 1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600" spc="-1" strike="noStrike">
                <a:solidFill>
                  <a:srgbClr val="808080"/>
                </a:solidFill>
                <a:latin typeface="Arial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listOf&lt;Int&gt;().</a:t>
            </a:r>
            <a:r>
              <a:rPr b="1" lang="en-US" sz="1800" spc="-1" strike="noStrike">
                <a:solidFill>
                  <a:srgbClr val="182f7c"/>
                </a:solidFill>
                <a:latin typeface="Arial"/>
                <a:ea typeface="DejaVu Sans"/>
              </a:rPr>
              <a:t>first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() </a:t>
            </a:r>
            <a:r>
              <a:rPr b="0" lang="en-US" sz="1600" spc="-1" strike="noStrike">
                <a:solidFill>
                  <a:srgbClr val="808080"/>
                </a:solidFill>
                <a:latin typeface="Arial"/>
                <a:ea typeface="DejaVu Sans"/>
              </a:rPr>
              <a:t> // 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NoSuchElementException use </a:t>
            </a:r>
            <a:r>
              <a:rPr b="1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firstOrNull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()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 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listOf(1, 2, 3, 4).</a:t>
            </a:r>
            <a:r>
              <a:rPr b="1" lang="en-US" sz="1800" spc="-1" strike="noStrike">
                <a:solidFill>
                  <a:srgbClr val="182f7c"/>
                </a:solidFill>
                <a:latin typeface="Arial"/>
                <a:ea typeface="DejaVu Sans"/>
              </a:rPr>
              <a:t>last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()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   // 4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 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listOf(1, 2, 3, 4).</a:t>
            </a:r>
            <a:r>
              <a:rPr b="1" lang="en-US" sz="1800" spc="-1" strike="noStrike">
                <a:solidFill>
                  <a:srgbClr val="182f7c"/>
                </a:solidFill>
                <a:latin typeface="Arial"/>
                <a:ea typeface="DejaVu Sans"/>
              </a:rPr>
              <a:t>first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{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it &gt; 2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  // 3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 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listOf(1, 2, 3, 4).</a:t>
            </a:r>
            <a:r>
              <a:rPr b="1" lang="en-US" sz="1800" spc="-1" strike="noStrike">
                <a:solidFill>
                  <a:srgbClr val="182f7c"/>
                </a:solidFill>
                <a:latin typeface="Arial"/>
                <a:ea typeface="DejaVu Sans"/>
              </a:rPr>
              <a:t>last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{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it &gt; 4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  </a:t>
            </a:r>
            <a:r>
              <a:rPr b="0" lang="en-US" sz="1600" spc="-1" strike="noStrike">
                <a:solidFill>
                  <a:srgbClr val="808080"/>
                </a:solidFill>
                <a:latin typeface="Arial"/>
                <a:ea typeface="DejaVu Sans"/>
              </a:rPr>
              <a:t>// 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NoSuchElementException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 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listOf(1, 2, 3, 4).</a:t>
            </a:r>
            <a:r>
              <a:rPr b="1" lang="en-US" sz="1800" spc="-1" strike="noStrike">
                <a:solidFill>
                  <a:srgbClr val="182f7c"/>
                </a:solidFill>
                <a:latin typeface="Arial"/>
                <a:ea typeface="DejaVu Sans"/>
              </a:rPr>
              <a:t>lastOrNull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{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it &gt; 4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  </a:t>
            </a:r>
            <a:r>
              <a:rPr b="0" lang="en-US" sz="1600" spc="-1" strike="noStrike">
                <a:solidFill>
                  <a:srgbClr val="808080"/>
                </a:solidFill>
                <a:latin typeface="Arial"/>
                <a:ea typeface="DejaVu Sans"/>
              </a:rPr>
              <a:t>// Null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>
                <p:childTnLst>
                  <p:par>
                    <p:cTn id="31" fill="freeze">
                      <p:stCondLst>
                        <p:cond delay="indefinite"/>
                      </p:stCondLst>
                      <p:childTnLst>
                        <p:par>
                          <p:cTn id="32" fill="freeze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498960" y="640080"/>
            <a:ext cx="7180560" cy="2716560"/>
          </a:xfrm>
          <a:prstGeom prst="rect">
            <a:avLst/>
          </a:prstGeom>
          <a:ln>
            <a:noFill/>
          </a:ln>
        </p:spPr>
      </p:pic>
      <p:sp>
        <p:nvSpPr>
          <p:cNvPr id="145" name="CustomShape 1"/>
          <p:cNvSpPr/>
          <p:nvPr/>
        </p:nvSpPr>
        <p:spPr>
          <a:xfrm>
            <a:off x="640080" y="3987360"/>
            <a:ext cx="6490440" cy="1307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listOf(1, 2, 3, 4).</a:t>
            </a:r>
            <a:r>
              <a:rPr b="1" lang="en-US" sz="1800" spc="-1" strike="noStrike">
                <a:solidFill>
                  <a:srgbClr val="182f7c"/>
                </a:solidFill>
                <a:latin typeface="Arial"/>
                <a:ea typeface="DejaVu Sans"/>
              </a:rPr>
              <a:t>find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{ it % 2 }  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// 2 ~ </a:t>
            </a:r>
            <a:r>
              <a:rPr b="1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firstOrNull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listOf(1, 2, 3, 4).</a:t>
            </a:r>
            <a:r>
              <a:rPr b="1" lang="en-US" sz="1800" spc="-1" strike="noStrike">
                <a:solidFill>
                  <a:srgbClr val="182f7c"/>
                </a:solidFill>
                <a:latin typeface="Arial"/>
                <a:ea typeface="DejaVu Sans"/>
              </a:rPr>
              <a:t>findLast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{ it &gt; 2 }  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// 4 ~ </a:t>
            </a:r>
            <a:r>
              <a:rPr b="1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lastOrNull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>
                <p:childTnLst>
                  <p:par>
                    <p:cTn id="37" fill="freeze">
                      <p:stCondLst>
                        <p:cond delay="indefinite"/>
                      </p:stCondLst>
                      <p:childTnLst>
                        <p:par>
                          <p:cTn id="38" fill="freeze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274320" y="389160"/>
            <a:ext cx="7585560" cy="3907080"/>
          </a:xfrm>
          <a:prstGeom prst="rect">
            <a:avLst/>
          </a:prstGeom>
          <a:ln>
            <a:noFill/>
          </a:ln>
        </p:spPr>
      </p:pic>
      <p:sp>
        <p:nvSpPr>
          <p:cNvPr id="147" name="CustomShape 1"/>
          <p:cNvSpPr/>
          <p:nvPr/>
        </p:nvSpPr>
        <p:spPr>
          <a:xfrm>
            <a:off x="640080" y="3987360"/>
            <a:ext cx="6490440" cy="1307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listOf(1, 2, 3, 4).</a:t>
            </a:r>
            <a:r>
              <a:rPr b="1" lang="en-US" sz="1800" spc="-1" strike="noStrike">
                <a:solidFill>
                  <a:srgbClr val="182f7c"/>
                </a:solidFill>
                <a:latin typeface="Arial"/>
                <a:ea typeface="DejaVu Sans"/>
              </a:rPr>
              <a:t>count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{ it % 2 }  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// 2 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listOf(1, 2, 3, 4).</a:t>
            </a:r>
            <a:r>
              <a:rPr b="1" lang="en-US" sz="1800" spc="-1" strike="noStrike">
                <a:solidFill>
                  <a:srgbClr val="182f7c"/>
                </a:solidFill>
                <a:latin typeface="Arial"/>
                <a:ea typeface="DejaVu Sans"/>
              </a:rPr>
              <a:t>average()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// 2.5</a:t>
            </a:r>
            <a:endParaRPr b="0" lang="en-US" sz="1800" spc="-1" strike="noStrike">
              <a:latin typeface="Arial"/>
            </a:endParaRPr>
          </a:p>
          <a:p>
            <a:br/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listOf(1, 2, 3, 4).</a:t>
            </a:r>
            <a:r>
              <a:rPr b="1" lang="en-US" sz="1800" spc="-1" strike="noStrike">
                <a:solidFill>
                  <a:srgbClr val="182f7c"/>
                </a:solidFill>
                <a:latin typeface="Arial"/>
                <a:ea typeface="DejaVu Sans"/>
              </a:rPr>
              <a:t>sum()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// 10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>
                <p:childTnLst>
                  <p:par>
                    <p:cTn id="43" fill="freeze">
                      <p:stCondLst>
                        <p:cond delay="indefinite"/>
                      </p:stCondLst>
                      <p:childTnLst>
                        <p:par>
                          <p:cTn id="44" fill="freeze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bd3632"/>
      </a:dk2>
      <a:lt2>
        <a:srgbClr val="ffffff"/>
      </a:lt2>
      <a:accent1>
        <a:srgbClr val="77455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bd3632"/>
      </a:hlink>
      <a:folHlink>
        <a:srgbClr val="61636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Kotlin</Template>
  <TotalTime>37198</TotalTime>
  <Application>LibreOffice/5.4.6.2$Linux_X86_64 LibreOffice_project/40m0$Build-2</Application>
  <Words>720</Words>
  <Paragraphs>142</Paragraphs>
  <Company>KBC Group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2018-09-14T12:26:03Z</dcterms:created>
  <dc:creator>ROKUSEK Jaromír</dc:creator>
  <dc:description/>
  <dc:language>en-US</dc:language>
  <cp:lastModifiedBy/>
  <dcterms:modified xsi:type="dcterms:W3CDTF">2019-02-26T14:51:23Z</dcterms:modified>
  <cp:revision>336</cp:revision>
  <dc:subject/>
  <dc:title>Kotlin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SOB-DLP">
    <vt:lpwstr>CSOB-DLP:TAGPublic</vt:lpwstr>
  </property>
  <property fmtid="{D5CDD505-2E9C-101B-9397-08002B2CF9AE}" pid="4" name="CSOB-DocumentClasification">
    <vt:lpwstr>Veřejné</vt:lpwstr>
  </property>
  <property fmtid="{D5CDD505-2E9C-101B-9397-08002B2CF9AE}" pid="5" name="CSOB-DocumentTagging.ClassificationMark">
    <vt:lpwstr>￼PARTS:3</vt:lpwstr>
  </property>
  <property fmtid="{D5CDD505-2E9C-101B-9397-08002B2CF9AE}" pid="6" name="CSOB-DocumentTagging.ClassificationMark.P00">
    <vt:lpwstr>&lt;ClassificationMark xmlns:xsi="http://www.w3.org/2001/XMLSchema-instance" xmlns:xsd="http://www.w3.org/2001/XMLSchema" margin="NaN" class="C0" owner="ROKUSEK Jaromír" position="BottomMiddle" marginX="0" marginY="0" classifiedOn="2018-09-14T14:46:46.0</vt:lpwstr>
  </property>
  <property fmtid="{D5CDD505-2E9C-101B-9397-08002B2CF9AE}" pid="7" name="CSOB-DocumentTagging.ClassificationMark.P01">
    <vt:lpwstr>535841+02:00" showPrintedBy="false" showPrintDate="false" language="cs" ApplicationVersion="Microsoft PowerPoint, 15.0" addinVersion="5.10.4.22" template="CSOB"&gt;&lt;history bulk="false" class="Veřejné" code="C0" user="ROKUSEK Jaromír" date="2018-09-14T1</vt:lpwstr>
  </property>
  <property fmtid="{D5CDD505-2E9C-101B-9397-08002B2CF9AE}" pid="8" name="CSOB-DocumentTagging.ClassificationMark.P02">
    <vt:lpwstr>4:46:46.1158622+02:00" /&gt;&lt;recipients /&gt;&lt;documentOwners /&gt;&lt;/ClassificationMark&gt;</vt:lpwstr>
  </property>
  <property fmtid="{D5CDD505-2E9C-101B-9397-08002B2CF9AE}" pid="9" name="Company">
    <vt:lpwstr>KBC Group</vt:lpwstr>
  </property>
  <property fmtid="{D5CDD505-2E9C-101B-9397-08002B2CF9AE}" pid="10" name="HiddenSlides">
    <vt:i4>0</vt:i4>
  </property>
  <property fmtid="{D5CDD505-2E9C-101B-9397-08002B2CF9AE}" pid="11" name="HyperlinksChanged">
    <vt:bool>0</vt:bool>
  </property>
  <property fmtid="{D5CDD505-2E9C-101B-9397-08002B2CF9AE}" pid="12" name="LinksUpToDate">
    <vt:bool>0</vt:bool>
  </property>
  <property fmtid="{D5CDD505-2E9C-101B-9397-08002B2CF9AE}" pid="13" name="MMClips">
    <vt:i4>0</vt:i4>
  </property>
  <property fmtid="{D5CDD505-2E9C-101B-9397-08002B2CF9AE}" pid="14" name="Notes">
    <vt:i4>9</vt:i4>
  </property>
  <property fmtid="{D5CDD505-2E9C-101B-9397-08002B2CF9AE}" pid="15" name="PresentationFormat">
    <vt:lpwstr>Předvádění na obrazovce (4:3)</vt:lpwstr>
  </property>
  <property fmtid="{D5CDD505-2E9C-101B-9397-08002B2CF9AE}" pid="16" name="ScaleCrop">
    <vt:bool>0</vt:bool>
  </property>
  <property fmtid="{D5CDD505-2E9C-101B-9397-08002B2CF9AE}" pid="17" name="ShareDoc">
    <vt:bool>0</vt:bool>
  </property>
  <property fmtid="{D5CDD505-2E9C-101B-9397-08002B2CF9AE}" pid="18" name="Slides">
    <vt:i4>12</vt:i4>
  </property>
  <property fmtid="{D5CDD505-2E9C-101B-9397-08002B2CF9AE}" pid="19" name="category">
    <vt:lpwstr>Veřejné</vt:lpwstr>
  </property>
</Properties>
</file>